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52"/>
  </p:notesMasterIdLst>
  <p:sldIdLst>
    <p:sldId id="256" r:id="rId2"/>
    <p:sldId id="298" r:id="rId3"/>
    <p:sldId id="258" r:id="rId4"/>
    <p:sldId id="262" r:id="rId5"/>
    <p:sldId id="263" r:id="rId6"/>
    <p:sldId id="299" r:id="rId7"/>
    <p:sldId id="268" r:id="rId8"/>
    <p:sldId id="272" r:id="rId9"/>
    <p:sldId id="273" r:id="rId10"/>
    <p:sldId id="274" r:id="rId11"/>
    <p:sldId id="275" r:id="rId12"/>
    <p:sldId id="307" r:id="rId13"/>
    <p:sldId id="277" r:id="rId14"/>
    <p:sldId id="266" r:id="rId15"/>
    <p:sldId id="310" r:id="rId16"/>
    <p:sldId id="281" r:id="rId17"/>
    <p:sldId id="283" r:id="rId18"/>
    <p:sldId id="282" r:id="rId19"/>
    <p:sldId id="284" r:id="rId20"/>
    <p:sldId id="354" r:id="rId21"/>
    <p:sldId id="358" r:id="rId22"/>
    <p:sldId id="355" r:id="rId23"/>
    <p:sldId id="285" r:id="rId24"/>
    <p:sldId id="286" r:id="rId25"/>
    <p:sldId id="288" r:id="rId26"/>
    <p:sldId id="289" r:id="rId27"/>
    <p:sldId id="311" r:id="rId28"/>
    <p:sldId id="291" r:id="rId29"/>
    <p:sldId id="295" r:id="rId30"/>
    <p:sldId id="296" r:id="rId31"/>
    <p:sldId id="297" r:id="rId32"/>
    <p:sldId id="292" r:id="rId33"/>
    <p:sldId id="344" r:id="rId34"/>
    <p:sldId id="322" r:id="rId35"/>
    <p:sldId id="323" r:id="rId36"/>
    <p:sldId id="345" r:id="rId37"/>
    <p:sldId id="350" r:id="rId38"/>
    <p:sldId id="346" r:id="rId39"/>
    <p:sldId id="327" r:id="rId40"/>
    <p:sldId id="357" r:id="rId41"/>
    <p:sldId id="337" r:id="rId42"/>
    <p:sldId id="342" r:id="rId43"/>
    <p:sldId id="348" r:id="rId44"/>
    <p:sldId id="314" r:id="rId45"/>
    <p:sldId id="315" r:id="rId46"/>
    <p:sldId id="316" r:id="rId47"/>
    <p:sldId id="318" r:id="rId48"/>
    <p:sldId id="319" r:id="rId49"/>
    <p:sldId id="356" r:id="rId50"/>
    <p:sldId id="321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CDE7FC-B1CA-442A-8729-5097F1A3D772}">
          <p14:sldIdLst>
            <p14:sldId id="256"/>
            <p14:sldId id="298"/>
            <p14:sldId id="258"/>
            <p14:sldId id="262"/>
            <p14:sldId id="263"/>
            <p14:sldId id="299"/>
            <p14:sldId id="268"/>
            <p14:sldId id="272"/>
            <p14:sldId id="273"/>
            <p14:sldId id="274"/>
            <p14:sldId id="275"/>
            <p14:sldId id="307"/>
            <p14:sldId id="277"/>
            <p14:sldId id="266"/>
            <p14:sldId id="310"/>
            <p14:sldId id="281"/>
            <p14:sldId id="283"/>
            <p14:sldId id="282"/>
            <p14:sldId id="284"/>
            <p14:sldId id="354"/>
            <p14:sldId id="358"/>
            <p14:sldId id="355"/>
            <p14:sldId id="285"/>
            <p14:sldId id="286"/>
            <p14:sldId id="288"/>
            <p14:sldId id="289"/>
            <p14:sldId id="311"/>
            <p14:sldId id="291"/>
            <p14:sldId id="295"/>
            <p14:sldId id="296"/>
            <p14:sldId id="297"/>
            <p14:sldId id="292"/>
            <p14:sldId id="344"/>
            <p14:sldId id="322"/>
            <p14:sldId id="323"/>
            <p14:sldId id="345"/>
            <p14:sldId id="350"/>
            <p14:sldId id="346"/>
            <p14:sldId id="327"/>
            <p14:sldId id="357"/>
            <p14:sldId id="337"/>
            <p14:sldId id="342"/>
            <p14:sldId id="348"/>
            <p14:sldId id="314"/>
          </p14:sldIdLst>
        </p14:section>
        <p14:section name="Untitled Section" id="{B41743FC-5E42-4EE1-A097-F1F5D138E625}">
          <p14:sldIdLst>
            <p14:sldId id="315"/>
            <p14:sldId id="316"/>
            <p14:sldId id="318"/>
            <p14:sldId id="319"/>
            <p14:sldId id="356"/>
            <p14:sldId id="32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8" autoAdjust="0"/>
    <p:restoredTop sz="94668" autoAdjust="0"/>
  </p:normalViewPr>
  <p:slideViewPr>
    <p:cSldViewPr>
      <p:cViewPr>
        <p:scale>
          <a:sx n="110" d="100"/>
          <a:sy n="110" d="100"/>
        </p:scale>
        <p:origin x="-1632" y="-3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jpe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36.tmp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60.png>
</file>

<file path=ppt/media/image57.png>
</file>

<file path=ppt/media/image6.jpeg>
</file>

<file path=ppt/media/image63.png>
</file>

<file path=ppt/media/image7.tmp>
</file>

<file path=ppt/media/image8.gif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כ"ז/אדר ב/תשע"ו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1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9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4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April 6,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4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April 6,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8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m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veball.yoavram.com/" TargetMode="External"/><Relationship Id="rId2" Type="http://schemas.openxmlformats.org/officeDocument/2006/relationships/hyperlink" Target="http://dx.doi.org/10.1101/022640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ropbox\ex silico\microscope\26JUN15\930_comp\comp_start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-459432"/>
            <a:ext cx="9505056" cy="801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80528" y="260648"/>
            <a:ext cx="9505056" cy="6409292"/>
          </a:xfrm>
        </p:spPr>
        <p:txBody>
          <a:bodyPr>
            <a:noAutofit/>
          </a:bodyPr>
          <a:lstStyle/>
          <a:p>
            <a:pPr lvl="0" rtl="0">
              <a:spcBef>
                <a:spcPct val="20000"/>
              </a:spcBef>
            </a:pP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­­­­­The Evolution of 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Stress-Induced Mutagenesis: 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Causes and Consequences</a:t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/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/>
            </a:r>
            <a:br>
              <a:rPr lang="en-US" sz="5400" b="1" dirty="0" smtClean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</a:br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Yoav </a:t>
            </a:r>
            <a:r>
              <a:rPr lang="en-US" sz="4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Ram</a:t>
            </a:r>
            <a:br>
              <a:rPr lang="en-US" sz="4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PhD Seminar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/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Tel-Aviv University</a:t>
            </a:r>
            <a:b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</a:b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6 April </a:t>
            </a:r>
            <a:r>
              <a:rPr lang="en-US" sz="28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a typeface="+mn-ea"/>
                <a:cs typeface="+mn-cs"/>
              </a:rPr>
              <a:t>2016</a:t>
            </a:r>
            <a:endParaRPr lang="en-US" sz="5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770398" y="274638"/>
            <a:ext cx="8229600" cy="1143000"/>
          </a:xfrm>
        </p:spPr>
        <p:txBody>
          <a:bodyPr/>
          <a:lstStyle/>
          <a:p>
            <a:pPr rtl="0"/>
            <a:r>
              <a:rPr lang="en-US" dirty="0" smtClean="0"/>
              <a:t>Evidence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0398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1366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7544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67544" y="480060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16767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51648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56798" y="236552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97366" y="483870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49873" y="2204896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 rtl="0">
              <a:buNone/>
            </a:pPr>
            <a:r>
              <a:rPr lang="en-US" dirty="0" smtClean="0"/>
              <a:t>Null hypothesis</a:t>
            </a:r>
          </a:p>
          <a:p>
            <a:pPr algn="l" rtl="0"/>
            <a:r>
              <a:rPr lang="en-US" b="0" dirty="0" smtClean="0"/>
              <a:t>Mutagenesis is the by-product of stress</a:t>
            </a:r>
          </a:p>
          <a:p>
            <a:pPr algn="l" rtl="0"/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Alternative non-adaptive hypotheses</a:t>
            </a:r>
          </a:p>
          <a:p>
            <a:pPr algn="l" rtl="0"/>
            <a:r>
              <a:rPr lang="en-US" b="0" dirty="0" smtClean="0"/>
              <a:t>Cost of replication fidelity</a:t>
            </a:r>
          </a:p>
          <a:p>
            <a:pPr marL="0" indent="0" algn="l" rtl="0">
              <a:buNone/>
            </a:pPr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Adaptive hypothesis</a:t>
            </a:r>
          </a:p>
          <a:p>
            <a:pPr algn="l" rtl="0"/>
            <a:r>
              <a:rPr lang="en-US" b="0" dirty="0" smtClean="0"/>
              <a:t>2</a:t>
            </a:r>
            <a:r>
              <a:rPr lang="en-US" b="0" baseline="30000" dirty="0" smtClean="0"/>
              <a:t>nd</a:t>
            </a:r>
            <a:r>
              <a:rPr lang="en-US" b="0" dirty="0" smtClean="0"/>
              <a:t> order selection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Constant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b="0" dirty="0" smtClean="0"/>
              <a:t>Selection against generation of deleterious mutations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 - frequency</a:t>
                </a:r>
                <a:r>
                  <a:rPr lang="en-US" dirty="0"/>
                  <a:t>	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- fitness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mutation </a:t>
                </a:r>
                <a:r>
                  <a:rPr lang="en-US" dirty="0"/>
                  <a:t>probability</a:t>
                </a:r>
              </a:p>
              <a:p>
                <a:r>
                  <a:rPr lang="el-GR" i="1" dirty="0">
                    <a:solidFill>
                      <a:srgbClr val="C00000"/>
                    </a:solidFill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</a:rPr>
                  <a:t> - deleterious mutation</a:t>
                </a:r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	</a:t>
                </a:r>
                <a:r>
                  <a:rPr lang="el-GR" dirty="0" smtClean="0">
                    <a:solidFill>
                      <a:srgbClr val="0070C0"/>
                    </a:solidFill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</a:rPr>
                  <a:t>- beneficial mutation</a:t>
                </a:r>
                <a:endParaRPr lang="en-US" i="1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674" t="-2066" b="-578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356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environment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:r>
                  <a:rPr lang="en-US" sz="36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 algn="l" rtl="0">
                  <a:buNone/>
                </a:pPr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dirty="0" smtClean="0">
                    <a:solidFill>
                      <a:prstClr val="black"/>
                    </a:solidFill>
                  </a:rPr>
                  <a:t>Increasing </a:t>
                </a:r>
                <a:r>
                  <a:rPr lang="en-US" sz="2400" dirty="0">
                    <a:solidFill>
                      <a:prstClr val="black"/>
                    </a:solidFill>
                  </a:rPr>
                  <a:t>the mutation rate of individuals with below average fitness increases the population mean </a:t>
                </a:r>
                <a:r>
                  <a:rPr lang="en-US" sz="2400" dirty="0" smtClean="0">
                    <a:solidFill>
                      <a:prstClr val="black"/>
                    </a:solidFill>
                  </a:rPr>
                  <a:t>fitness</a:t>
                </a:r>
              </a:p>
              <a:p>
                <a:pPr marL="0" lvl="0" indent="0" algn="l" rtl="0">
                  <a:buNone/>
                </a:pPr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b="1" dirty="0" smtClean="0">
                    <a:solidFill>
                      <a:prstClr val="black"/>
                    </a:solidFill>
                  </a:rPr>
                  <a:t>Selection doesn’t always reduce the mutation rate!</a:t>
                </a:r>
                <a:endParaRPr lang="he-IL" sz="24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2222" t="-202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020272" y="18864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Rapidly 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dirty="0" smtClean="0"/>
              <a:t>The Red Queen hypothesis</a:t>
            </a:r>
            <a:r>
              <a:rPr lang="en-US" sz="2400" b="0" dirty="0" smtClean="0"/>
              <a:t> (</a:t>
            </a:r>
            <a:r>
              <a:rPr lang="en-US" sz="1800" b="0" dirty="0" smtClean="0"/>
              <a:t>van </a:t>
            </a:r>
            <a:r>
              <a:rPr lang="en-US" sz="1800" b="0" dirty="0" err="1" smtClean="0"/>
              <a:t>Valen</a:t>
            </a:r>
            <a:r>
              <a:rPr lang="en-US" sz="1800" b="0" dirty="0" smtClean="0"/>
              <a:t>, 1973</a:t>
            </a:r>
            <a:r>
              <a:rPr lang="en-US" sz="2400" b="0" dirty="0" smtClean="0"/>
              <a:t>):</a:t>
            </a:r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i="1" dirty="0" smtClean="0"/>
              <a:t>It takes all the running you can do, </a:t>
            </a:r>
          </a:p>
          <a:p>
            <a:pPr marL="0" indent="0" algn="l" rtl="0">
              <a:buNone/>
            </a:pPr>
            <a:r>
              <a:rPr lang="en-US" sz="2400" i="1" dirty="0" smtClean="0"/>
              <a:t>to keep in the same place.</a:t>
            </a:r>
            <a:r>
              <a:rPr lang="en-US" sz="2400" b="0" dirty="0" smtClean="0"/>
              <a:t> </a:t>
            </a:r>
          </a:p>
          <a:p>
            <a:pPr marL="0" indent="0" rtl="0">
              <a:buNone/>
            </a:pPr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b="1" dirty="0" smtClean="0"/>
              <a:t>What happens when the environment changes frequently?</a:t>
            </a:r>
            <a:endParaRPr lang="en-US" sz="1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857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sz="4200" dirty="0" smtClean="0">
                <a:solidFill>
                  <a:schemeClr val="tx2"/>
                </a:solidFill>
              </a:rPr>
              <a:t>Simulations</a:t>
            </a:r>
            <a:endParaRPr lang="en-US" sz="4200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Moran process</a:t>
            </a:r>
            <a:endParaRPr lang="en-US" b="0" dirty="0"/>
          </a:p>
          <a:p>
            <a:pPr algn="l" rtl="0"/>
            <a:r>
              <a:rPr lang="en-US" b="0" dirty="0"/>
              <a:t>Individual-based simulations</a:t>
            </a:r>
          </a:p>
          <a:p>
            <a:pPr algn="l" rtl="0"/>
            <a:r>
              <a:rPr lang="en-US" b="1" dirty="0"/>
              <a:t>100,000 individuals</a:t>
            </a:r>
          </a:p>
          <a:p>
            <a:pPr algn="l" rtl="0"/>
            <a:r>
              <a:rPr lang="en-US" b="0" dirty="0"/>
              <a:t>1,000 loci</a:t>
            </a:r>
          </a:p>
          <a:p>
            <a:pPr algn="l" rtl="0"/>
            <a:r>
              <a:rPr lang="en-US" b="0" dirty="0"/>
              <a:t>Asexual, Haploid</a:t>
            </a:r>
          </a:p>
          <a:p>
            <a:pPr algn="l" rtl="0"/>
            <a:r>
              <a:rPr lang="en-US" b="0" dirty="0"/>
              <a:t>Overlapping generations</a:t>
            </a:r>
          </a:p>
          <a:p>
            <a:pPr algn="l" rtl="0"/>
            <a:r>
              <a:rPr lang="en-US" b="0" dirty="0"/>
              <a:t>No recombination </a:t>
            </a:r>
          </a:p>
          <a:p>
            <a:pPr algn="l" rtl="0"/>
            <a:r>
              <a:rPr lang="en-US" b="0" dirty="0"/>
              <a:t>No segregation</a:t>
            </a:r>
          </a:p>
          <a:p>
            <a:pPr algn="l" rtl="0"/>
            <a:r>
              <a:rPr lang="en-US" b="0" dirty="0"/>
              <a:t>No mutations at mutator locus</a:t>
            </a:r>
          </a:p>
          <a:p>
            <a:pPr algn="l" rtl="0"/>
            <a:r>
              <a:rPr lang="en-US" b="0" dirty="0"/>
              <a:t>Environmental changes</a:t>
            </a:r>
          </a:p>
          <a:p>
            <a:pPr algn="l" rtl="0"/>
            <a:endParaRPr lang="en-US" b="0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  <p:grpSp>
        <p:nvGrpSpPr>
          <p:cNvPr id="7" name="Group 6"/>
          <p:cNvGrpSpPr/>
          <p:nvPr/>
        </p:nvGrpSpPr>
        <p:grpSpPr>
          <a:xfrm>
            <a:off x="4860032" y="116632"/>
            <a:ext cx="4265716" cy="307777"/>
            <a:chOff x="3126973" y="6309320"/>
            <a:chExt cx="4265716" cy="307777"/>
          </a:xfrm>
        </p:grpSpPr>
        <p:pic>
          <p:nvPicPr>
            <p:cNvPr id="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3347864" y="6309320"/>
              <a:ext cx="404482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</a:t>
              </a:r>
              <a:r>
                <a:rPr lang="en-GB" sz="1400" dirty="0" smtClean="0"/>
                <a:t>github.com/yoavram/proevolutionsimulation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74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Populations with SIM are fitter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96" y="1521385"/>
            <a:ext cx="6916680" cy="521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16282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412776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70919"/>
            <a:ext cx="7163099" cy="5098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27051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1" dirty="0"/>
              <a:t>Stress-induced mutators </a:t>
            </a:r>
            <a:r>
              <a:rPr lang="en-US" sz="2800" b="1" dirty="0" smtClean="0"/>
              <a:t>evolve</a:t>
            </a:r>
            <a:r>
              <a:rPr lang="en-US" sz="2800" b="1" dirty="0"/>
              <a:t>:</a:t>
            </a:r>
          </a:p>
          <a:p>
            <a:pPr marL="914400" lvl="1" indent="-457200" algn="l" rtl="0"/>
            <a:r>
              <a:rPr lang="en-US" sz="2800" dirty="0" smtClean="0"/>
              <a:t>In </a:t>
            </a:r>
            <a:r>
              <a:rPr lang="en-US" sz="2800" dirty="0"/>
              <a:t>constant &amp; changing </a:t>
            </a:r>
            <a:r>
              <a:rPr lang="en-US" sz="2800" dirty="0" smtClean="0"/>
              <a:t>environments</a:t>
            </a:r>
            <a:endParaRPr lang="en-US" sz="28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800" b="1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b="1" dirty="0" smtClean="0"/>
              <a:t>2</a:t>
            </a:r>
            <a:r>
              <a:rPr lang="en-US" sz="2800" b="1" baseline="30000" dirty="0" smtClean="0"/>
              <a:t>nd</a:t>
            </a:r>
            <a:r>
              <a:rPr lang="en-US" sz="2800" b="1" dirty="0" smtClean="0"/>
              <a:t> order </a:t>
            </a:r>
            <a:r>
              <a:rPr lang="en-US" sz="2800" b="1" dirty="0"/>
              <a:t>selection can lead to the evolution of stress-induced </a:t>
            </a:r>
            <a:r>
              <a:rPr lang="en-US" sz="2800" b="1" dirty="0" smtClean="0"/>
              <a:t>mutagenesis in </a:t>
            </a:r>
            <a:r>
              <a:rPr lang="en-US" sz="2800" b="1" dirty="0"/>
              <a:t>asexual populations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sz="2400" dirty="0" smtClean="0"/>
              <a:t>Selection for </a:t>
            </a:r>
            <a:r>
              <a:rPr lang="en-US" sz="2400" dirty="0" err="1" smtClean="0"/>
              <a:t>evolvability</a:t>
            </a:r>
            <a:endParaRPr lang="en-US" sz="2400" dirty="0"/>
          </a:p>
          <a:p>
            <a:pPr algn="l" rtl="0"/>
            <a:endParaRPr lang="en-US" sz="2800" dirty="0"/>
          </a:p>
          <a:p>
            <a:pPr algn="l" rtl="0"/>
            <a:endParaRPr lang="he-IL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>
                <a:solidFill>
                  <a:schemeClr val="tx2"/>
                </a:solidFill>
              </a:rPr>
              <a:t>Between species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r>
              <a:rPr lang="en-US" sz="2400" b="0" dirty="0" smtClean="0"/>
              <a:t>Average number of measurable mutations </a:t>
            </a:r>
          </a:p>
          <a:p>
            <a:pPr marL="0" indent="0" algn="l" rtl="0">
              <a:buNone/>
            </a:pPr>
            <a:r>
              <a:rPr lang="en-US" sz="2400" b="0" dirty="0" smtClean="0"/>
              <a:t>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315883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059832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05408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In the presence of rare recombination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Recombination can:</a:t>
            </a:r>
          </a:p>
          <a:p>
            <a:pPr lvl="1" algn="l" rtl="0"/>
            <a:r>
              <a:rPr lang="en-US" dirty="0" smtClean="0"/>
              <a:t>Separate mutator from beneficial mutations</a:t>
            </a:r>
          </a:p>
          <a:p>
            <a:pPr lvl="1" algn="l" rtl="0"/>
            <a:r>
              <a:rPr lang="en-US" dirty="0" smtClean="0"/>
              <a:t>Increase non-mutator adaptation rate</a:t>
            </a:r>
          </a:p>
          <a:p>
            <a:pPr lvl="1" algn="l" rtl="0"/>
            <a:r>
              <a:rPr lang="en-US" dirty="0" smtClean="0"/>
              <a:t>Save constitutive </a:t>
            </a:r>
            <a:r>
              <a:rPr lang="en-US" dirty="0" smtClean="0"/>
              <a:t>mutators </a:t>
            </a:r>
            <a:r>
              <a:rPr lang="en-US" dirty="0" smtClean="0"/>
              <a:t>from deleterious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3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In the presence of rare recombination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06888" cy="492514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Results suggest:</a:t>
            </a:r>
          </a:p>
          <a:p>
            <a:pPr algn="l" rtl="0"/>
            <a:r>
              <a:rPr lang="en-US" dirty="0" smtClean="0"/>
              <a:t>SIM &gt; CM</a:t>
            </a:r>
          </a:p>
          <a:p>
            <a:pPr algn="l" rtl="0"/>
            <a:r>
              <a:rPr lang="en-US" dirty="0" smtClean="0"/>
              <a:t>SIM &gt;= NM</a:t>
            </a:r>
          </a:p>
          <a:p>
            <a:pPr algn="l" rtl="0"/>
            <a:r>
              <a:rPr lang="en-US" dirty="0" smtClean="0"/>
              <a:t>As long as recombination is as not much stronger than mutations</a:t>
            </a:r>
          </a:p>
          <a:p>
            <a:pPr marL="0" indent="0" algn="l" rtl="0">
              <a:buNone/>
            </a:pPr>
            <a:r>
              <a:rPr lang="en-US" dirty="0" smtClean="0"/>
              <a:t>Sexual populations??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D:\workspace\mamba\simarba\analysis\invasion_SIMvsCM_pop_1e6_2014-07-22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124744"/>
            <a:ext cx="36576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in preparation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5984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GB" dirty="0"/>
              <a:t> Stress-induced mutagenesis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under uncertainty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977426"/>
            <a:ext cx="4530383" cy="31077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Gur-</a:t>
            </a:r>
            <a:r>
              <a:rPr lang="en-US" sz="1400" dirty="0" err="1" smtClean="0"/>
              <a:t>Dellus</a:t>
            </a:r>
            <a:r>
              <a:rPr lang="en-US" sz="1400" dirty="0" smtClean="0"/>
              <a:t>, Ram, and Hadany, in preparation</a:t>
            </a:r>
            <a:endParaRPr lang="he-IL" sz="1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4906888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Uncertainty</a:t>
            </a:r>
          </a:p>
          <a:p>
            <a:pPr lvl="1" algn="l" rtl="0"/>
            <a:r>
              <a:rPr lang="en-US" dirty="0" smtClean="0"/>
              <a:t>should you mutate?</a:t>
            </a:r>
          </a:p>
          <a:p>
            <a:pPr algn="l" rtl="0"/>
            <a:r>
              <a:rPr lang="en-US" dirty="0" smtClean="0"/>
              <a:t>SIM decreases mean fitness</a:t>
            </a:r>
          </a:p>
          <a:p>
            <a:pPr algn="l" rtl="0"/>
            <a:r>
              <a:rPr lang="en-US" dirty="0" smtClean="0"/>
              <a:t>Communication</a:t>
            </a:r>
          </a:p>
          <a:p>
            <a:pPr lvl="1" algn="l" rtl="0"/>
            <a:r>
              <a:rPr lang="en-US" dirty="0" smtClean="0"/>
              <a:t>Increase in mutation rate depends on population mean fitness</a:t>
            </a:r>
          </a:p>
          <a:p>
            <a:pPr lvl="1" algn="l" rtl="0"/>
            <a:r>
              <a:rPr lang="en-US" dirty="0" smtClean="0"/>
              <a:t>Robustness </a:t>
            </a:r>
            <a:r>
              <a:rPr lang="en-US" dirty="0" smtClean="0"/>
              <a:t>to </a:t>
            </a:r>
            <a:r>
              <a:rPr lang="en-US" dirty="0" smtClean="0"/>
              <a:t>uncertainty</a:t>
            </a: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6300192" y="5085184"/>
            <a:ext cx="1872208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Uncertainty level</a:t>
            </a:r>
            <a:endParaRPr lang="he-IL" sz="1200" dirty="0"/>
          </a:p>
        </p:txBody>
      </p:sp>
      <p:sp>
        <p:nvSpPr>
          <p:cNvPr id="9" name="Rectangle 8"/>
          <p:cNvSpPr/>
          <p:nvPr/>
        </p:nvSpPr>
        <p:spPr>
          <a:xfrm>
            <a:off x="5868144" y="4149080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/>
          <p:cNvSpPr/>
          <p:nvPr/>
        </p:nvSpPr>
        <p:spPr>
          <a:xfrm>
            <a:off x="5804520" y="4365104"/>
            <a:ext cx="43204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0599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29803"/>
            <a:ext cx="7272808" cy="2002234"/>
          </a:xfrm>
        </p:spPr>
        <p:txBody>
          <a:bodyPr>
            <a:normAutofit/>
          </a:bodyPr>
          <a:lstStyle/>
          <a:p>
            <a:pPr rtl="0"/>
            <a:r>
              <a:rPr lang="en-US" dirty="0" smtClean="0"/>
              <a:t>Consequences of </a:t>
            </a:r>
            <a:br>
              <a:rPr lang="en-US" dirty="0" smtClean="0"/>
            </a:br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632" y="2007765"/>
            <a:ext cx="6624736" cy="4373563"/>
          </a:xfrm>
        </p:spPr>
        <p:txBody>
          <a:bodyPr>
            <a:normAutofit/>
          </a:bodyPr>
          <a:lstStyle/>
          <a:p>
            <a:pPr algn="ctr" rtl="0"/>
            <a:endParaRPr lang="en-US" sz="3200" dirty="0" smtClean="0"/>
          </a:p>
          <a:p>
            <a:pPr marL="0" indent="0" algn="ctr" rtl="0">
              <a:buNone/>
            </a:pPr>
            <a:r>
              <a:rPr lang="en-US" sz="3200" b="1" dirty="0" smtClean="0"/>
              <a:t>How does </a:t>
            </a:r>
            <a:r>
              <a:rPr lang="en-US" b="1" dirty="0" smtClean="0"/>
              <a:t>stress-induced mutagenesis </a:t>
            </a:r>
          </a:p>
          <a:p>
            <a:pPr marL="0" indent="0" algn="ctr" rtl="0">
              <a:buNone/>
            </a:pPr>
            <a:r>
              <a:rPr lang="en-US" sz="3200" b="1" dirty="0" smtClean="0"/>
              <a:t>affect adaptation?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077072"/>
            <a:ext cx="4933206" cy="2423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1560" y="6488668"/>
            <a:ext cx="79208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/>
              <a:t>http://nautil.us/issue/34/adaptation/does-stress-speed-up-evolution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b="0" dirty="0" smtClean="0"/>
              <a:t>Sewall Wright, 1931</a:t>
            </a:r>
            <a:r>
              <a:rPr lang="en-US" dirty="0"/>
              <a:t>:</a:t>
            </a:r>
            <a:endParaRPr lang="en-US" b="0" dirty="0" smtClean="0"/>
          </a:p>
          <a:p>
            <a:pPr marL="0" indent="0" algn="l" rtl="0">
              <a:buNone/>
            </a:pPr>
            <a:r>
              <a:rPr lang="en-US" sz="2800" i="1" dirty="0" smtClean="0"/>
              <a:t>If a new adaptation requires several, separately deleterious mutations, how can it evolve?</a:t>
            </a:r>
            <a:endParaRPr lang="he-IL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458" y="3391032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356992"/>
            <a:ext cx="416401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27984" y="659735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/>
              <a:t>Wright, </a:t>
            </a:r>
            <a:r>
              <a:rPr lang="en-US" sz="1200" dirty="0" smtClean="0"/>
              <a:t>Am. Nat. 1988</a:t>
            </a:r>
            <a:endParaRPr lang="en-US" sz="1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s://lh5.googleusercontent.com/-GcN5Dj4ARRU/SJMQfnAXY7I/AAAAAAAAB-4/XGVY4_XawCw/s640/IMG_17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88" y="579954"/>
            <a:ext cx="7681175" cy="5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404664"/>
            <a:ext cx="5791200" cy="1371600"/>
          </a:xfrm>
        </p:spPr>
        <p:txBody>
          <a:bodyPr/>
          <a:lstStyle/>
          <a:p>
            <a:pPr algn="r" rtl="0"/>
            <a:r>
              <a:rPr lang="en-US" dirty="0" smtClean="0"/>
              <a:t>Simple landscape</a:t>
            </a:r>
            <a:r>
              <a:rPr lang="he-IL" dirty="0" smtClean="0"/>
              <a:t>	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613368" y="2086285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186984" y="2758460"/>
            <a:ext cx="914400" cy="38099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177584" y="2320894"/>
            <a:ext cx="1436271" cy="4179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5082584" y="2377458"/>
            <a:ext cx="1219200" cy="87124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301784" y="3248704"/>
            <a:ext cx="990600" cy="2116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4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3202370"/>
            <a:ext cx="1054784" cy="8362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623685" y="2667000"/>
            <a:ext cx="1445376" cy="10915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557595" y="2523853"/>
            <a:ext cx="609600" cy="60034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7495063" y="3079464"/>
            <a:ext cx="429737" cy="4896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2562467" y="3328192"/>
            <a:ext cx="1018933" cy="4818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477000" y="2589418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Oval 31"/>
          <p:cNvSpPr/>
          <p:nvPr/>
        </p:nvSpPr>
        <p:spPr>
          <a:xfrm>
            <a:off x="7025846" y="2667000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6167195" y="2901608"/>
            <a:ext cx="214868" cy="2346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Rugged landscape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917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27784" y="2589418"/>
            <a:ext cx="2304256" cy="50295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Adaptive peak shift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1283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 &amp; rugged landscapes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Model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7504" y="44624"/>
            <a:ext cx="3324048" cy="307777"/>
            <a:chOff x="3126973" y="6309320"/>
            <a:chExt cx="3324048" cy="307777"/>
          </a:xfrm>
        </p:grpSpPr>
        <p:pic>
          <p:nvPicPr>
            <p:cNvPr id="17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8" t="19280" r="32771" b="9620"/>
          <a:stretch/>
        </p:blipFill>
        <p:spPr>
          <a:xfrm>
            <a:off x="1115616" y="1101960"/>
            <a:ext cx="6957731" cy="54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Evolution in a </a:t>
            </a:r>
            <a:r>
              <a:rPr lang="en-US" dirty="0" smtClean="0"/>
              <a:t>constant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Directional selection without change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A balance between </a:t>
            </a:r>
            <a:r>
              <a:rPr lang="en-US" b="0" dirty="0" smtClean="0">
                <a:solidFill>
                  <a:srgbClr val="00B050"/>
                </a:solidFill>
              </a:rPr>
              <a:t>mutation </a:t>
            </a:r>
            <a:r>
              <a:rPr lang="en-US" b="0" dirty="0" smtClean="0"/>
              <a:t>and </a:t>
            </a:r>
            <a:r>
              <a:rPr lang="en-US" b="0" dirty="0" smtClean="0">
                <a:solidFill>
                  <a:srgbClr val="0070C0"/>
                </a:solidFill>
              </a:rPr>
              <a:t>selection</a:t>
            </a:r>
            <a:endParaRPr lang="he-IL" b="0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21" y="2636912"/>
            <a:ext cx="771207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11560" y="3645024"/>
            <a:ext cx="461665" cy="2369299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dirty="0" smtClean="0"/>
              <a:t>Frequency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3203848" y="6444044"/>
            <a:ext cx="309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# Deleterious mutations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6011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Adaptation rate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/>
              </a:p>
              <a:p>
                <a:pPr indent="205684" defTabSz="908834">
                  <a:defRPr/>
                </a:pPr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7" name="Group 16"/>
          <p:cNvGrpSpPr/>
          <p:nvPr/>
        </p:nvGrpSpPr>
        <p:grpSpPr>
          <a:xfrm>
            <a:off x="107504" y="44624"/>
            <a:ext cx="3324048" cy="307777"/>
            <a:chOff x="3126973" y="6309320"/>
            <a:chExt cx="3324048" cy="307777"/>
          </a:xfrm>
        </p:grpSpPr>
        <p:pic>
          <p:nvPicPr>
            <p:cNvPr id="1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i="1" dirty="0"/>
              <a:t>adaptability-adaptedness</a:t>
            </a:r>
            <a:r>
              <a:rPr lang="en-US" dirty="0"/>
              <a:t> </a:t>
            </a:r>
            <a:r>
              <a:rPr lang="en-US" dirty="0" smtClean="0"/>
              <a:t>trade-off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b="1" dirty="0" smtClean="0"/>
              <a:t>Effects of stress-induced mutagenesis:</a:t>
            </a:r>
          </a:p>
          <a:p>
            <a:pPr marL="400050" algn="l" rtl="0"/>
            <a:r>
              <a:rPr lang="en-US" dirty="0" smtClean="0"/>
              <a:t>SIM increases the adaptation rate without reducing the population mean fitness</a:t>
            </a:r>
          </a:p>
          <a:p>
            <a:pPr marL="400050" algn="l" rtl="0"/>
            <a:r>
              <a:rPr lang="en-US" dirty="0" smtClean="0"/>
              <a:t>Breaks the trade-off between </a:t>
            </a:r>
            <a:r>
              <a:rPr lang="en-US" i="1" dirty="0" smtClean="0"/>
              <a:t>adaptability </a:t>
            </a:r>
            <a:r>
              <a:rPr lang="en-US" dirty="0" smtClean="0"/>
              <a:t>and </a:t>
            </a:r>
            <a:r>
              <a:rPr lang="en-US" i="1" dirty="0" smtClean="0"/>
              <a:t>adaptedness</a:t>
            </a:r>
          </a:p>
          <a:p>
            <a:pPr marL="457200" lvl="1" indent="0" rtl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	Ram &amp; Hadany, PRSB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1345" y="2130425"/>
            <a:ext cx="5405111" cy="1470025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The </a:t>
            </a:r>
            <a:r>
              <a:rPr lang="en-US" b="1" dirty="0"/>
              <a:t>probability </a:t>
            </a:r>
            <a:r>
              <a:rPr lang="en-US" b="1" dirty="0" smtClean="0"/>
              <a:t>for beneficial mutations in </a:t>
            </a:r>
            <a:r>
              <a:rPr lang="en-US" b="1" dirty="0"/>
              <a:t>Fisher's geometric </a:t>
            </a:r>
            <a:r>
              <a:rPr lang="en-US" b="1" dirty="0" smtClean="0"/>
              <a:t>model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32619" r="21611"/>
          <a:stretch/>
        </p:blipFill>
        <p:spPr>
          <a:xfrm>
            <a:off x="-108520" y="285854"/>
            <a:ext cx="3156325" cy="635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5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rtl="0"/>
            <a:r>
              <a:rPr lang="en-US" sz="2800" dirty="0" smtClean="0"/>
              <a:t>Fisher introduced his “geometric model” in page 32 of the book </a:t>
            </a:r>
            <a:r>
              <a:rPr lang="en-US" sz="2800" i="1" dirty="0"/>
              <a:t>The </a:t>
            </a:r>
            <a:r>
              <a:rPr lang="en-US" sz="2800" i="1" dirty="0" err="1"/>
              <a:t>Genetical</a:t>
            </a:r>
            <a:r>
              <a:rPr lang="en-US" sz="2800" i="1" dirty="0"/>
              <a:t> Theory of Natural </a:t>
            </a:r>
            <a:r>
              <a:rPr lang="en-US" sz="2800" i="1" dirty="0" smtClean="0"/>
              <a:t>Selection </a:t>
            </a:r>
          </a:p>
          <a:p>
            <a:pPr algn="l" rtl="0"/>
            <a:endParaRPr lang="en-US" sz="2800" dirty="0" smtClean="0"/>
          </a:p>
          <a:p>
            <a:pPr algn="l" rtl="0"/>
            <a:r>
              <a:rPr lang="en-US" sz="2800" dirty="0" smtClean="0"/>
              <a:t>Adaptive evolution</a:t>
            </a:r>
          </a:p>
          <a:p>
            <a:pPr algn="l" rtl="0"/>
            <a:r>
              <a:rPr lang="en-US" sz="2800" dirty="0" smtClean="0"/>
              <a:t>Phenotype space, n traits</a:t>
            </a:r>
          </a:p>
          <a:p>
            <a:pPr algn="l" rtl="0"/>
            <a:r>
              <a:rPr lang="en-US" sz="2800" dirty="0" smtClean="0"/>
              <a:t>Pleiotropic mutation</a:t>
            </a:r>
            <a:endParaRPr lang="he-IL" sz="3600" dirty="0"/>
          </a:p>
        </p:txBody>
      </p:sp>
      <p:pic>
        <p:nvPicPr>
          <p:cNvPr id="1026" name="Picture 2" descr="R. A. Fisch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130" y="3650785"/>
            <a:ext cx="1819342" cy="294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23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1781893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880370" y="2989316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Optimal</a:t>
            </a:r>
          </a:p>
          <a:p>
            <a:pPr algn="ctr"/>
            <a:r>
              <a:rPr lang="en-US" dirty="0" smtClean="0"/>
              <a:t>phenotype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70325" y="2989316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Current</a:t>
            </a:r>
          </a:p>
          <a:p>
            <a:pPr algn="ctr"/>
            <a:r>
              <a:rPr lang="en-US" dirty="0" smtClean="0"/>
              <a:t>phenotype</a:t>
            </a:r>
            <a:endParaRPr lang="he-IL" dirty="0"/>
          </a:p>
        </p:txBody>
      </p:sp>
      <p:sp>
        <p:nvSpPr>
          <p:cNvPr id="5" name="Rectangle 4"/>
          <p:cNvSpPr/>
          <p:nvPr/>
        </p:nvSpPr>
        <p:spPr>
          <a:xfrm>
            <a:off x="5247997" y="1621164"/>
            <a:ext cx="12202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all </a:t>
            </a:r>
            <a:r>
              <a:rPr lang="en-US" dirty="0" smtClean="0">
                <a:solidFill>
                  <a:srgbClr val="0070C0"/>
                </a:solidFill>
              </a:rPr>
              <a:t>possible</a:t>
            </a:r>
          </a:p>
          <a:p>
            <a:pPr algn="ctr"/>
            <a:r>
              <a:rPr lang="en-US" dirty="0" smtClean="0">
                <a:solidFill>
                  <a:srgbClr val="0070C0"/>
                </a:solidFill>
              </a:rPr>
              <a:t>mutants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18787" y="1765180"/>
            <a:ext cx="1765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phenotypes with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same fitness</a:t>
            </a:r>
            <a:endParaRPr lang="he-I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83424" y="2977881"/>
            <a:ext cx="10148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mutants </a:t>
            </a:r>
            <a:endParaRPr lang="en-US" dirty="0" smtClean="0">
              <a:solidFill>
                <a:srgbClr val="002060"/>
              </a:solidFill>
            </a:endParaRP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with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higher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fitness</a:t>
            </a:r>
            <a:endParaRPr lang="he-IL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What is the probability that a mutation improves the phenotype?</a:t>
            </a:r>
            <a:endParaRPr lang="he-IL" sz="3600" dirty="0"/>
          </a:p>
        </p:txBody>
      </p:sp>
    </p:spTree>
    <p:extLst>
      <p:ext uri="{BB962C8B-B14F-4D97-AF65-F5344CB8AC3E}">
        <p14:creationId xmlns:p14="http://schemas.microsoft.com/office/powerpoint/2010/main" val="85218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What is the probability that a random point on the </a:t>
            </a:r>
            <a:r>
              <a:rPr lang="en-US" sz="3600" dirty="0" smtClean="0">
                <a:solidFill>
                  <a:schemeClr val="accent1"/>
                </a:solidFill>
              </a:rPr>
              <a:t>blue circle </a:t>
            </a:r>
            <a:r>
              <a:rPr lang="en-US" sz="3600" dirty="0" smtClean="0"/>
              <a:t>will be inside the </a:t>
            </a:r>
            <a:r>
              <a:rPr lang="en-US" sz="3600" dirty="0" smtClean="0">
                <a:solidFill>
                  <a:srgbClr val="FF0000"/>
                </a:solidFill>
              </a:rPr>
              <a:t>red circle</a:t>
            </a:r>
            <a:r>
              <a:rPr lang="en-US" sz="3600" dirty="0" smtClean="0"/>
              <a:t>?</a:t>
            </a:r>
            <a:endParaRPr lang="he-IL" sz="3600" dirty="0"/>
          </a:p>
        </p:txBody>
      </p:sp>
    </p:spTree>
    <p:extLst>
      <p:ext uri="{BB962C8B-B14F-4D97-AF65-F5344CB8AC3E}">
        <p14:creationId xmlns:p14="http://schemas.microsoft.com/office/powerpoint/2010/main" val="305718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5" t="3962" r="6693" b="9016"/>
          <a:stretch/>
        </p:blipFill>
        <p:spPr bwMode="auto">
          <a:xfrm>
            <a:off x="3294061" y="601934"/>
            <a:ext cx="5886451" cy="60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The fraction of the </a:t>
            </a:r>
            <a:r>
              <a:rPr lang="en-US" sz="3600" dirty="0">
                <a:solidFill>
                  <a:srgbClr val="0070C0"/>
                </a:solidFill>
              </a:rPr>
              <a:t>blue circle</a:t>
            </a:r>
            <a:r>
              <a:rPr lang="en-US" sz="3600" dirty="0" smtClean="0">
                <a:solidFill>
                  <a:srgbClr val="002060"/>
                </a:solidFill>
              </a:rPr>
              <a:t> </a:t>
            </a:r>
            <a:r>
              <a:rPr lang="en-US" sz="3600" dirty="0" smtClean="0"/>
              <a:t>that is inside the </a:t>
            </a:r>
            <a:r>
              <a:rPr lang="en-US" sz="3600" dirty="0">
                <a:solidFill>
                  <a:srgbClr val="FF0000"/>
                </a:solidFill>
              </a:rPr>
              <a:t>red </a:t>
            </a:r>
            <a:r>
              <a:rPr lang="en-US" sz="3600" dirty="0" smtClean="0">
                <a:solidFill>
                  <a:srgbClr val="FF0000"/>
                </a:solidFill>
              </a:rPr>
              <a:t>circle</a:t>
            </a:r>
            <a:endParaRPr lang="he-IL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30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Fisher’s geometric model in 3D</a:t>
            </a:r>
            <a:endParaRPr lang="he-IL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8" r="26531"/>
          <a:stretch/>
        </p:blipFill>
        <p:spPr bwMode="auto">
          <a:xfrm>
            <a:off x="4301899" y="1708650"/>
            <a:ext cx="4550648" cy="503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3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75502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/>
              <a:t>The </a:t>
            </a:r>
            <a:r>
              <a:rPr lang="en-US" sz="3600" dirty="0" smtClean="0"/>
              <a:t>fraction of the </a:t>
            </a:r>
            <a:r>
              <a:rPr lang="en-US" sz="3600" dirty="0">
                <a:solidFill>
                  <a:srgbClr val="0070C0"/>
                </a:solidFill>
              </a:rPr>
              <a:t>blue sphere</a:t>
            </a:r>
            <a:r>
              <a:rPr lang="en-US" sz="3600" dirty="0" smtClean="0"/>
              <a:t> that is inside the </a:t>
            </a:r>
            <a:r>
              <a:rPr lang="en-US" sz="3600" dirty="0">
                <a:solidFill>
                  <a:srgbClr val="FF0000"/>
                </a:solidFill>
              </a:rPr>
              <a:t>red </a:t>
            </a:r>
            <a:r>
              <a:rPr lang="en-US" sz="3600" dirty="0" smtClean="0">
                <a:solidFill>
                  <a:srgbClr val="FF0000"/>
                </a:solidFill>
              </a:rPr>
              <a:t>sphere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0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Mutation-selection balance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l" rtl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b="0" i="1" smtClean="0">
                            <a:latin typeface="Cambria Math"/>
                          </a:rPr>
                        </m:ctrlPr>
                      </m:accPr>
                      <m:e>
                        <m:r>
                          <a:rPr lang="en-US" sz="2800" b="0" i="1" smtClean="0">
                            <a:latin typeface="Cambria Math"/>
                          </a:rPr>
                          <m:t>𝜔</m:t>
                        </m:r>
                      </m:e>
                    </m:acc>
                    <m:r>
                      <a:rPr lang="en-US" sz="2800" b="0" i="1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𝑈</m:t>
                        </m:r>
                      </m:sup>
                    </m:sSup>
                  </m:oMath>
                </a14:m>
                <a:endParaRPr lang="en-US" sz="2800" b="0" dirty="0" smtClean="0"/>
              </a:p>
              <a:p>
                <a:pPr algn="l" rtl="0"/>
                <a:r>
                  <a:rPr lang="en-US" sz="2800" b="0" dirty="0" smtClean="0"/>
                  <a:t>High mutation rates reduce </a:t>
                </a:r>
                <a:r>
                  <a:rPr lang="en-US" sz="2800" b="0" i="1" dirty="0" smtClean="0"/>
                  <a:t>adaptedness </a:t>
                </a:r>
                <a:r>
                  <a:rPr lang="en-US" sz="2800" b="0" dirty="0" smtClean="0"/>
                  <a:t>of populations</a:t>
                </a:r>
              </a:p>
              <a:p>
                <a:pPr algn="l" rtl="0"/>
                <a:r>
                  <a:rPr lang="en-US" sz="2800" b="0" dirty="0" smtClean="0"/>
                  <a:t>Selection will </a:t>
                </a:r>
                <a:r>
                  <a:rPr lang="en-US" sz="2800" dirty="0" smtClean="0"/>
                  <a:t>reduce</a:t>
                </a:r>
                <a:r>
                  <a:rPr lang="en-US" sz="2800" b="0" dirty="0" smtClean="0"/>
                  <a:t> the mutation rate to it’s lowest attainable </a:t>
                </a:r>
                <a:r>
                  <a:rPr lang="en-US" sz="2800" dirty="0"/>
                  <a:t>level - </a:t>
                </a:r>
                <a:r>
                  <a:rPr lang="en-US" sz="2800" i="1" dirty="0"/>
                  <a:t>the reduction principle </a:t>
                </a:r>
              </a:p>
              <a:p>
                <a:pPr marL="0" indent="0" rtl="0">
                  <a:buNone/>
                </a:pPr>
                <a:r>
                  <a:rPr lang="en-US" sz="1600" dirty="0" smtClean="0"/>
                  <a:t>	</a:t>
                </a:r>
                <a:r>
                  <a:rPr lang="en-US" sz="2000" dirty="0" err="1" smtClean="0"/>
                  <a:t>Liberman</a:t>
                </a:r>
                <a:r>
                  <a:rPr lang="en-US" sz="2000" dirty="0" smtClean="0"/>
                  <a:t> </a:t>
                </a:r>
                <a:r>
                  <a:rPr lang="en-US" sz="2000" dirty="0"/>
                  <a:t>&amp; Feldman 1986</a:t>
                </a:r>
              </a:p>
              <a:p>
                <a:pPr algn="l" rtl="0"/>
                <a:r>
                  <a:rPr lang="en-US" sz="2800" b="0" dirty="0" smtClean="0"/>
                  <a:t>What sets this level?</a:t>
                </a:r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</a:t>
                </a:r>
                <a:r>
                  <a:rPr lang="en-US" sz="2400" b="0" dirty="0" smtClean="0"/>
                  <a:t>hysical or </a:t>
                </a:r>
                <a:r>
                  <a:rPr lang="en-US" sz="2400" dirty="0"/>
                  <a:t>physiological </a:t>
                </a:r>
                <a:r>
                  <a:rPr lang="en-US" sz="2400" dirty="0" smtClean="0"/>
                  <a:t>constraints		</a:t>
                </a:r>
                <a:r>
                  <a:rPr lang="en-US" sz="2000" dirty="0" smtClean="0"/>
                  <a:t>Kimura 1967</a:t>
                </a:r>
                <a:endParaRPr lang="en-US" sz="2400" b="0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i="1" dirty="0"/>
                  <a:t>C</a:t>
                </a:r>
                <a:r>
                  <a:rPr lang="en-US" sz="2400" b="0" i="1" dirty="0" smtClean="0"/>
                  <a:t>ost of DNA replication fidelity			</a:t>
                </a:r>
                <a:r>
                  <a:rPr lang="en-US" sz="2000" dirty="0" smtClean="0"/>
                  <a:t>Dawson </a:t>
                </a:r>
                <a:r>
                  <a:rPr lang="en-US" sz="2000" dirty="0"/>
                  <a:t>1999</a:t>
                </a:r>
                <a:endParaRPr lang="en-US" sz="2400" b="0" i="1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b="0" i="1" dirty="0" smtClean="0"/>
                  <a:t>Drift barrier hypothesis				</a:t>
                </a:r>
                <a:r>
                  <a:rPr lang="en-US" sz="2000" dirty="0" smtClean="0"/>
                  <a:t>Lynch </a:t>
                </a:r>
                <a:r>
                  <a:rPr lang="en-US" sz="2000" dirty="0"/>
                  <a:t>2010 </a:t>
                </a:r>
                <a:endParaRPr lang="en-US" sz="2400" b="0" dirty="0" smtClean="0"/>
              </a:p>
              <a:p>
                <a:pPr marL="342900" indent="-342900" algn="l" rtl="0">
                  <a:buFont typeface="Arial" panose="020B0604020202020204" pitchFamily="34" charset="0"/>
                  <a:buChar char="•"/>
                </a:pPr>
                <a:endParaRPr lang="en-US" sz="28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l="-1259" r="-741" b="-4447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for beneficial mutations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AutoShape 5" descr="data:image/png;base64,iVBORw0KGgoAAAANSUhEUgAAAqIAAAHaCAYAAADbmCvCAAAABHNCSVQICAgIfAhkiAAAAAlwSFlzAAALEgAACxIB0t1+/AAAIABJREFUeJzs3Xl4lPW5N/Dv7PuSySSTfYeEkLCHVVEJoIgiiLhrbVW0HntO1dPT1p7q6WuP2L7Y+la0rUpL0VoVARUVBYIoO4SdLBAg2ySZTCaz79vz/jGTISGLE0gyWe7Pdc01M8/zzHCPQvKd38piGIYBIYQQQgghQ4wd6wIIIYQQQsjYREGUEEIIIYTEBAVRQgghhBASExRECSGEEEJITFAQJYQQQgghMUFBlBBCCCGExMSwC6IVFRWYOHEiDh48GPVrvv76a6xcuRJTp07F/Pnz8corr8Dlcg1ilYQQQggh5FoNqyBqMBjw05/+FMFgMOrXfPzxx/iP//gPeDwePPTQQ5g4cSI2bNiA1atX9+t9CCGEEELI0OLGuoAOFy5cwFNPPYXGxkawWKyoXmO32/HKK6+goKAAH330Efh8PgDg9ddfx5tvvolPPvkEd95552CWTQghhBBCrtKwaBF94403sHLlSrS1tWH69OlRv27btm1wOBz40Y9+FAmhAPDEE09AIpFg8+bNg1EuIYQQQggZAMMiiG7YsAGFhYX4+OOPMWfOnKhfd/z4cQBASUlJl+N8Ph+TJk3CqVOn4Pf7B7RWQgghhBAyMIZF1/xrr72GefPm9ft1jY2N4HK5SE5O7nYuNTUVgUAATU1NyMzMHIgyCSGEEELIABoWLaJXE0IBwGw2QyqV9niu47jNZrvqugghhBBCyOAZFkH0avn9/i5jQzvrOO71eoeyJEIIIYQQEqURHUSFQmGvY0A7AqhYLI76/fx+P7RaLY0rJYQQQggZAiM6iMrlctjt9h7PdRzvreu+JzqdDqWlpdDpdANSHyGEEEII6d2IDqJZWVnwer1oa2vrdk6r1UIoFCIlJSUGlRFCCCGEkO8zooPotGnTwDAMysvLuxz3er04ffo0ioqKwGaP6I9ICCGEEDJqjeiUtnDhQojFYvz1r3/tsrf8X/7yFzidTqxatSqG1RFCCCGEkL4Mi3VEo1FdXY1du3ahoKAACxcuBAAolUo8++yz+N///V8sX74cixYtwoULF7Bnzx7MnTsXt912W4yrJoQQQgghvRkxLaJVVVV44403UFZW1uX4gw8+iFdeeQUikQjvvvsuampq8Oijj2LdunXULU8IIYQQMoyxGIZhYl3EcKHValFaWoqysjKkpaXFuhxCCCGEkFGNmgwJIYQQQkhMUBAlhBBCCCExQUGUEEIIIYTEBAVRQgghhBASExRECSGEEEJITFAQJYQQQgghMUFBlBBCCCGExAQFUUIIIYQQEhMURAkhhBBCSExQECWEEEIIITFBQZQQQgghhMQEBVFCCCGEEBITFEQJIYQQQkhMUBAlhBBCCCExQUGUEEIIIYTEBAVRQgghhBASExRECSGEEEJITFAQJYQQQgghMUFBlBBCCCGExAQFUUIIIYQQEhMURAkhhBBCSExQECWEEEIIITHBjXUBhBBCCCEkNhiGgc8fhNPth9Pjg9Pth9vjR1Guekj+fAqihBBCCCEjUCAQhNPjh8Plg8MVCpEO9+XHTo8PLrc/9LhT0HSFr3O6/XB5fPAHmG7vve3VO4bkM1AQJYQQQggZYgzDwOUJBUSHyxcJkA63H86Oxx3hMnze6fbD7vLB6Q7dXJ5ArD/GNaMgSgghhBDSTwzDwO0NwO70we7yXnHv6xIuO7dUOtx+OMNhMti9IfKa8bhsSIQ8iIXc8I0HkeDyY7GQG34evib8WNRxvSB0fKhQECWEEELImMQwDDzeAOyuUHi0O73h+66hMvL8imsCA5wk2SyEAqKIB6mQB7GIC4mQB4koFA4lIl44ZPIg7Xys47GQBz6PM6A1DTYKooQQQggZ0Tq6ua0OL2xOL2wOH6xOL2wOL6wO7xWh0tspePrgDwQHrA4elw2ZmAeJiN81KPYQJruHy1BLJYvFGrB6RgIKooQQQggZNgJBBnbn5UBpc3phdXhgDT8OPfd2Cp2h+54m3FwNLocNqTjU4igV8SAV8zs9v/xYJuZDIuJdPifmQzDCWiOHAwqihBBCCBkUHS2VZrsHVrsXFrsHZntHsOw5UNpdPjADkCklIh7kYj5kklBo7BwipWJ++L77cwGPM+ZaJWOJgighhBBCotJXsLSEn1vsHlgcHY+919z1zWGzIJPwIRPzIZfwIRPzIo/l4eOdz8sloVDJ4dCePSMBBVFCCCFkDAsEgjDbPTDbPDDZPDDb3DDZwsHS4YHFFgqW1nDovJZgyWGzoJDyoZAKIiFSLgkFSXkPgVIm5kMsHHvjJscSCqKEEELIKBMMMrA5vV2CpcnqgcnmDoXOTo+tDu9Vd4V3DpYKiQByKR9KaeheIRGEjneclwogoVBJrkBBlBBCCBkhPL4AjBY3jFY3jBY3TB0h0+bu0qJptnsRvIqlhVgsQCEVQBm+UbAkg42CKCGEEBJj/kAQZpsH7RZXJGS2W91o7wid4WN2l++q3l8m5kEpEyJOJoBSJkDclY/l4eAp4dPYSjKkKIgSQgghg4RhGFgdXrRb3H2GTIvd0+/ucZGAA5VcCKVMGA6UPYdMhVQAHpfCJRme+h1ETSYTdu7ciYqKCthsNqhUKkydOhULFiyASCQajBoJIYSQYYdhGDjcfhjMLhjMLrSF77vcLG54ff3bD5zHZUMlF4ZuCiHiFULEd3kuQpxMALGQN0ifjJCh068g+umnn+K3v/0t7HY7mE5f3f75z38iMTERv/vd7zB79uwBL5IQQggZam6Pv1u4jDy3hO5dnuhDJpsFKGWhYBkJlfKO5yKowsdlYh6NuyRjRtRB9PDhw/jlL38JNpuNVatWYdq0aUhMTITFYsHRo0exefNmPPXUU9i0aRNyc3MHs2ZCCCHkmjndPrQandAbndCbXNCbnKHnptAxmzP68ZhsFhAnF0KtFIVuitB9glIEtTJ0XCkTgsOmgElIZ1EH0bfeegtcLhcbN27ElClTupxbsmQJbr31VjzyyCN488038eqrrw54oYQQQkh/OFy+K8Jlp7BpdPZr4o9SKogEyssB8/JNJReCS5N8yDAWZIJweJ2weuywuG2wekK30GM7LB4brOHHNq8Db9/xuyGpK+ogevbsWSxatKhbCO0wY8YMLFiwAIcOHRqw4gghhJDe+ANBtJlcaGl3QNfuQIshdK83utBqcsIRZdDksFlIiBMhMU4cuqnE0KhESFCKkRAnQrxCCB6X9hAnwwvDMHD53LBEwmTHLRQ0LR4bbB4bLG57+LEdQebadrkaDFEHUb/fD41G0+c1ycnJcDqd11wUIYQQAgAujx+6SNB0hu7Dz/UmV1RrZXI5LCQoxUhUiSJBMzFODE34XqWgLnMyPDAMA7ffA4vbCnOnm8VtC993PmaFL+i/6j+Lz+FBIZRDLpBCIZBBLpBBLpSFH0sH8FP1LeogWlJSgrKyMvz0pz8Fn8/vdj4QCODAgQOYPn36gBZICCFkdLO7fGjS29BscEBn6AiaTrS0O2C2eaJ6D7VCiCS1BMnxklDA7BQ24+QUNElsefzeHsLllUHTAovbBk/Ae1V/BpfNDYVIoRRyQThQCmWRoKkQXg6bcoEUQq5ggD/l1Yk6iP7yl7/Efffdh8ceewy//vWvMW7cuMg5i8WCl19+GU1NTVi7du2gFEoIIWTk8vkD0LU7odXb0dxmR1Onm8X+/b94uRw2NCoxktUSJMWLkRwv6RI8+TzqOidDi2EYOH0umFwWGF1mmN1WGF1mmFwWmFwWmN2WSMh0+d1X9WfwOTwohXIohPIu90qhDEqhAgrh5cAp4gpH5GoLLIaJbgndBx54AG1tbWhsbAQAxMfHIyUlBS6XC7W1tQgEAuByud3WEmWxWDh8+PDAVz4ItFotSktLUVZWhrS0tFiXQwghIwrDMGi3uLuEzCa9Hc1tDrQaHfi+XnSRgIvkcLhMiu8InaHn8UoRtWqSIcEwDFx+dzhQmmFyWWFym2EMB0yTywyT2wqTywxvoP87XXHZ3HColF0RLuWdjodC5kgNl/0RdYvosWPHujw3GAwwGAxdjvl8Pvh8V7f9GCGEkJEhEGTQanSgUWdDQ2vo1thqg1Zvh8fb97qaHDYLSfESpCVKkZIgRWqCFKkJEqQmSqGUCkb9L10SW96AD0aXGUanqUuwNLrDrZguC4xuCzz+6IaEdCbjS6AUKaASKRAnVEIp6hwuL4dMCU9Mf887iTqIVldXD2YdhBBChplAIIiWdgcaO8Kmzo6GViu0ejt8/r5n36rkwlDITAwHzXDo1KjEtJc5GRQevxdGlxntThOMLjMMTiOMTjPaXabIvdVj7/f7SvhiqIQKKEUKxIkUUImUiBOGHoduSiiFcvA5tNPV1aC95gkhZIwLBhnojA7UNVtRrwu1bna0cPoDvQdONpuFFLUEGUkypGtkSE+UITVRihS1hLafJAPK7ffA6DTBEA6Z7U4T2sMtm+3h53avo1/vKeIJoRIpoRIpoBSGAqWqI1wKL9/zud0naJOBQ0GUEELGELvTi7oW6+VbsxV1OmufXepcDgupCVKka2TI0MiQHg6eKWopeFxq3STXJsgEYXZbYXAY0eZsR5vDCIPTGH5uhNFpgsPn6td7SvkSxIuUiBfHQSWOizyODz9WiZQQ8oSD9IlIf1AQJYSQUSgQCKKpzR4JnLXNoXuDufdf6FwOC2mJMmQkhQNn+JasltCuQeSq+QI+tDtNaOsULjtCp8FhhMFlQiDY99jizmQCKdSiOKjESsR3uu8ImiqREgJqxRwxKIgSQsgI5/UFUNdixcUmCy5qzbjYZEF9i7XPcZzxCiGykuWhW4oC2clypCZKKXCSfvP4vdA7DNA72tHmaIfBaQy1ajraYXCaYHJbon4vAVeABLEKCRIV1OLQLV4cB3W4ZVMlUtJYzFGGgighhIwgbq8fdc1WXNCacVFrwcUmMxp0NgR6WRuJz2UjI1mO7HDozE5RIDNZDrmEWoxIdILBIIwuM1odBrTaDaHQaQ8Fz1aHARa3Ner3kgukSBDHQx0OmgmR+3ioxXGQ8iU0o3yMoSBKCCHDlNvjx8UmSzh0mnFBa0GT3tbrepwyMR95aQrkpimRk6pAdoocyWoprb9J+sQwDBxeJ/QOQ6ew2R4Omwa0OY1RdZ2zWWzEi5RXhMz4Lq2b1GVOrkRBlBBChoFAkIG21YZzDSacD9/qdbZe91JXygTIS1MiN02B3NTQfYJSRK1JpEcMw8DktkBn00Nnb0NL+L7V3ga9ox3OKCcDyQVSJErUSJSqoZGokSiJh0aqRqJEjXhxHDhs2uGK9M81BdF169bhzTffRGVl5UDVQwghY0K7xYXzDSacqzehptGMmkYTXJ6eW53UCiFy05TITVNGWjxVcprxS7piGAYmlwU6uz4SNFvserTa2qCzt0W1hzmPw4sEzMRwwNSEQ2eCJB4immlOBtg1t4hGuUMoIYSMWT5/EJeazKiqM6Kqzojz9SYYLD3vPS0WcjE+PQ7jMpTIz4jD+Iw4xFHoJGEdYbPFrofOpkeLvQ06ux46W+g+mi0n5QIpkqWJ0MgSkCRNiITNRIkaSqGcWtXJkKKueUIIGWB2lw/V4dBZWduO8w1meH3dWzs5bBayUuQYnxGH8elxyM+MQ2qCFGwa0znmef1etNj1aLK2otmmQ7O1FU02HVpserij2H5SIZAhSZaIJGkCksP3SdLQvZgvGoJPQEh0KIgSQsg1YBgGbSYXKsOhs6rWiHqdFT11FqnkQkzIVqEgM9TSmZumhIBHY+rGKoZhYHZb0WTVodnWimarDk22VjTbWmFwGMGg7x5HhVAeCprSRCTJLgfNJFkCxDwKm2RkoCBKCCH9pGt34MwFA05fNODsBUOv3eyZSTJMyI5HYbYKE7JU0KjE1O05BgWCAbTa29BobQmFznDrZrO1FS5/z393OvA4PKTINEiRaZAq1yBFloQUmYbCJhk1rimIpqamYsaMGQNVCyGEDEt6kzMUPC8YcPaiAXpT9xnGfC4b4zLiUJitQmF2PAoy4yAV01I1Y0kwGESrw4BGSzO01pbQvaUFzbZW+IL+Pl8bJ1KEwqYsCSnhwJkq1yBeHAc2izYZIKPXNQXRFStWYMWKFQNVCyGEDAvtFhdOXzBEwmer0dntGiGfg8LseBTnqVGUE4/cNAV4XOpmHwuCwSD0DkM4bLag0doCraUZTbZW+PqYLMRhc5AiTUSqPBkp8sRw2ExCsiyRWjfJsMAwDAIOBzztRkgyM4bkz6SueULImOf2+HH2UjtOnNPjxHk9Glvt3a4R8DmYkKXCpDw1inPVyEtX0naYY4DZZUG9pQn1Zi0azM1otDSjyabrc3Y6h8VGskyDNEUy0uXJSFekIE2RjCRpIri0ziaJIYZh4LNY4dHr4Wlrg0ffBk9bG9x6ffixAQFn6Iv3vE83D0lNFEQJIWNOMMigttmCE+fbcOKcHpW1RvgDXfdl53PZmJCtQnGuGsV5aoxLjwOPS8FztPIH/NBadWiwNKHOrEWDORQ+LR5br69hs9hIliUiXR4KmumKZKTLU5Ako8BJYoMJBOA1mSMh0905cOr18LQZEPR+/3qyQ4mCKCFkTDBZ3Th+To8T59pwskYPi737D+O8NAWm5idiyvgETMhSUVf7KGV2W1Fv1qLe3NHS2QStTdfnNpYaaQIyFalIV6QgXZGMNHkyUmQacDn0a5QMHSYYhLfdCLe+FW5dKzxtBnhaw2GzrQ0eQzsYf9/jkTuw+XwIEhMgSEiAIDERwsjj0P1QGTb/ghwOB9atW4cdO3agvb0dOTk5ePzxx7FkyZLvfS3DMFi/fj0+/vhjaLVaKBQKzJ8/H8899xzUavUQVE8IGW4YhsFFrQVHK3U4UtWKC43mbteo5EJMzU/AtPxETB6XAIVUEINKyWBhGAZ6hwGXTA2oNTWi1tSAOlPfrZxCrgCZilRkKtOQoUxFljIN6YoU2lGIDBm/0xkKma2hsOlu1cMdfuzR66MOmhyxGIIE9RUhMzESNHmK4bF5wbAIooFAAE899RSOHDmCxYsXIz09HTt37sQzzzwDu92OVatW9fn6F198ER999BHy8vLw0EMPoaGhAVu3bsWxY8ewefNmyGSyIfokhJBYcnv8OFXThqNVrTha2QqjtevSOHweB0W58Zg6PhFT8xOQoZENix/E5NoFmSB0Nj0umRrDwTMUPvvaQ10jTUCmMjUSPDOVqUiQxNMsdTKomEAAHoMhHDLDYTMcMt26VvhtvX9R6owrk4VDprpbyBQmJoIrlQzyJxkYUQfR8vLyQVuq6ZNPPsHhw4fx7LPPYvXq1QCAf/u3f8Pdd9+N3//+97jlllt6DZN1dXX46KOPMGnSJLz//vvgckMf6e2338arr76Kf/zjH3j66acHpW5CSOy1mVw4UqnD0UodTl8wwOfvOtYzIU6EkgkalBQmoThPTQvIjwKBYADNtlZcMoYDp7kRtabGXncc4rG5yFCmIjsuA1nKNGrlJIMu4HLBrWuFq7kF7paWy4GzNdSdjmDwe9+DxeVCqEmEMEkDQaIGwiQNhJrQvUCTCK5YPASfZPBFHUQffPBB5OTk4K677sLy5cuhUqkGrIgPP/wQIpEIjzzySOSYSCTCE088gZ/97Gf4+uuvcdddd/X42srKSgDA0qVLIyEUAO666y68+uqrOH369IDVSQgZHpra7DhwuhkHz7Sg5ooudxYLKMhUoaQwFD4zk6jVcyTr6F6/YKzDhfZ6XDDWodbU0OusdT6HhyxlOrLj0pETl4HsuAykKZJp8hAZcAGXC64WHdwtOrhbWuBqaYG7uQWuFh18JlNU78GLU0bCpVATCpihx0ngq+LAYo/+1vmog+jSpUuxa9cu/P73v8cf//hH3HTTTVi1ahWuu+66a/oh7/V6UVFRgRkzZoDP77r4c0lJCRiGQXl5ea9BVKFQAACam5u7HNfr9QAwoIGZEBIbDMOgrsWKA6dbcPBMM+p1XbuuxEIupuYnYmahBtMLNDTWcwSzeezh0FmHC8ZQ8LR5ui+nBQAirhBZcZdDZ05cBlJkGrDHwC9vMjR6D5st8Jm6jzu/EovHCwXLpKQuLZpCTSIEiYngCKlVPuog+uqrr8Jms+Gzzz7D5s2bsWPHDuzcuRNJSUm48847sXLlSqSkpPS7gKamJgQCAWRkdF84VaPRgMfjob6+vtfXz5w5E5mZmfjwww8xadIk3HTTTdBqtXj++efB4/Fw33339bsmQkjsMQyD8w2mcPhsQUu7o8t5hZSP2UXJmFucguI8NS2tNAJ5/V7UmbWoaa8NhU9jPVrtbT1ey+PwkKNMR258FvJUmchRZSJJmkDjOck1C/p8oW50bRNcTU2R7vT+hk1RSjKEyckQJSdDmJIMUXIS+PHxY6JV81r0a7KSTCbDAw88gAceeADnzp3Dxx9/jC+//BJvvPEG/vznP2POnDlYtWoVFi5c2KWbvC8WiyXy3j2RSCSw23v+NgwAPB4PGzduxHPPPYfnnnuuy+vefvttTJ48uR+fkBASSx0tn98e12LvyaZuW2mqFULMmZSCucXJmJAdDw6butxHEqPLjHOGizjXdhHn2i+hztSIANN9rBwLLKTKk5AXn4U8VeiWoUyl7nVy1RiGgd9qhVPbBFdTcyhwNoUeu3Wt3ztmk8Lm4LnqWfP5+fn41a9+heeffx7fffcdXnrpJRw4cAAHDhyASqXCPffcg0ceeQRyubzP9/GHlyG4slu+A4/Hg/d7Fl9dv349Tpw4gcLCQsyaNQt6vR47duzAr3/9a7z11lvIzs6+ug9JCBkSzQY79p5owrcnmtDY2rXbPVktwdziZMydlIJx6Uoa7zlCBINBNFiaUG24iPOGSzhnuIg2p7HHa1UiZShwhoNnjiqDtrwkVyXSutnUFG7hbI4ET38fjVpAeHJQkgailJRwyKSwORSuOoj6/X7s3r0bn332Gfbt2we32w2RSISbbroJFRUVePPNN7F582a88847GDduXK/vIxAIIu/XE5/PB5Go9x9ImzZtwsaNG7FixQq8/PLLkV9Sp06dwoMPPoinn34aX3zxxdV+TELIIGm3uLD3ZDO+O6HtNuEoIU6E+VNSMX9qGrJThsdad6RvTp8LNe21OBcOnTXttT3OYuewOciJy0C+Ohf56hyMU2VDJVbGoGIykvmdLri0WjgbGuFsbIyEzWhaN3kKOUSpqRCmpECclgpRagpEaakQajRgcajVfaj1O4hWVFRg69at+Pzzz2GxWMAwDAoKCnD33Xdj2bJlkEqlAEIB8YUXXsCLL76I999/v9f365hsZOtl3SyHw9HnOqDbtm0Di8XCf/3Xf3X5ZTV58mSsWLECmzZtwsmTJzFlypT+flRCyADz+AI4dKYFZUcbcLKmDQxz+ZxSKsC8ySmYPzUVBZkqsKnbfVizeuyoaqtBpb4GVW01qDc3gQHT7TqZQIr8+JxI8MxRZYLP4cWgYjIS+Z1OuBq1cDY2hkNnKHx6DYY+Xxdq3UwKhcxw0BSlhkInj9YWH1aiDqJ///vfsXXrVtTU1IBhGIjFYqxatQqrVq1CcXFxt+tXrVqFd999F1VVVX2+b2pqKrhcLrRabbdzra2t8Pl8fXat6/V6KJVKxMXFdTuXl5cHIDSjnoIoIbHBMAzO1Zuw62gD9p5sgtN9ufdDLORiTnEy5k9Nw+Q8NTgc6voarsxuKyr1NahsO48qfQ0arS09XpcqTwqFzvgc5CfkIlmaSC3a5Hv5HQ44G7VwXRk429v7fB1XKoUoPQ3itLQuoZNaN0eOqIPo7373OwBAUVER7rnnHixduhTi71lMlcvloqSkpM9rOBwOJk+ejDNnzsDn84HHu/xN+fDhwwCAqVOn9vp6tVqNxsZGmEymbmG0Y7Z9whDumUoICTGYXfjmWCPKjjagqe3yjHc2m4Vp+YlYWJKBkkIN+LTA/LBkdJpR2XY+HD5r0Gxr7XYNm8VGblwGJiSOR2FCHsbH50AqGBm7uZDYCLjdoaBZXw9HfWMoeDY2wtve8/jhDlyZFOL0dIjS0yHOSIc4PQ3ijHTwlDRufKSLOojef//9uPvuu1FQUBD1m2/ZsiWq65YtW4YXX3wR77zzDn784x8DCHXJv/XWW5DL5bj55pt7fe3ixYtRXl6OtWvX4re//W3kL+S5c+ewZcsWJCUl9RlkCSEDJxAI4khlK746VIcT5/Rdut7TNTIsLMnAjdPToJLT2nnDjc1jR4X+PE63VuNsazV0PSyjxGFzkKfKQmHCOBQmjkN+fA6EtDsR6QETDMLd2gpnXT0c9Q1w1tXBUd8Ad4sOXX4wXIErk4WCZjhsdgRPnkJBgXOUijqIqlSqXsdxdti9ezd27tyJNWvW9KuIu+66C1u2bMGf/vQnnDlzBtnZ2di1axcaGhrw8ssvR1peq6ursWvXLhQUFGDhwoUAgPvuuw+7du3Cli1bUFVVhTlz5kRmzQPAyy+/HPVSUoSQq9NmcmHH4XrsPFKPdsvl/d2lIh5umJaG0pJ05KVRy8Vw4vV7UW24GAmetabGbmM8eWwuxsVnozBxHAoTxmFcfA4E3J5XOCFjl89qC7Vw1tXDWd8Qum9oQNDT85arQLiFMzMT4vTLrZui9HTwlYohrJwMB1EntHXr1oHFYvXZ1X7o0CF88cUX/Q6iHA4H69evx2uvvYavvvoKBw8eRG5uLv70pz9h0aJFkeuqqqrwxhtvYPny5ZEgyuPxsH79erzzzjvYtm0b3n33XYhEIlx//fV46qmnUFhY2K9aCCHRCQQZnDinx/YDdSiv0iHYKcNMylPjltlZmF2cBB6Xut6Hg2AwiEumBpxurcLZ1nM4Z7gIX7DraiUcFht58dko1hSgKHE88uKzaWIRiWACAbiammC/VBdp4XTW1cNr7L1bncXlQpSWCklWJsSZmZF7viqOvpgSAACLYXpuI9+0aRO+/fbbyPPlpNwDAAAgAElEQVRdu3YhJycHOTk5Pb6R1+vF4cOHoVAo8N133w1OtYNMq9WitLQUZWVlSEtLi3U5hAxLNqcXXx+qx/YDtV0WnJeJeSgtycAtc7KQmiCNYYWkQ7vThJMtFTihq0BF6zk4fK5u12QoUlGsKUCxJh8TEsZBRF3tBEDA4wm1bl6qhf1SLRyXauGsr0ewj3W9+Wo1JJkZEGdlQpKZCXFWJkSpKWBTryTpQ69/O+bOnYuXXnopspg8i8XCpUuXcOnSpT7f8Ec/+tHAVkgIGRbqdVZs23sJ3xzTwusLRI4XZquwZE4W5k5KoYlHMeYP+FFtuIATLRU4qatEo6W52zVqsSoSPIsS86EUUVfoWOe320NhszYUOB2XauHUNvW6HidbIAi1bEYCZwYkmZngSukLKOm/XoNoamoqPvroI1itVjAMgx/84AdYsWIFVqxY0e1aFosFLpeL5ORkJCUlDWrBhJChEwwyOFbdis/2XsLJ85cnrwj5HCyYkY5b52UjM6nv3dPI4NI72nGypQInWypwRn8OnisWkRdyBSjSFGBK0gRM0kyARppAXaJjmNdogv3ixS4tnR69vtfruXI5pDnZkORkQ5IduhclJ9HSSGTA9Nle3nmG/IoVK7Bw4ULMnDlz0IsihMSW2+PHrqMN2Lb3EpoNl5deSowT4bbrcrBoViakIho7GAuBYADVhos41nQaJ1oq0GTTdbsmXZGCqckTMSWpEAXqPHA51DU6FvmsNtgvXID9wkXYa0L3fY3nFCQmRMJmKHzmgB+voi8uZFBF/dOpvxOQCCEjj9XhxRf7LmHbvkuwOX2R4xNz4rHs+hzMmphEi87HgNPrwkldJcqbT+NEy1k4vM4u50U8IYo1BZiaNBGTkwuhFqtiVCmJFb/TGQqcFy5GwqentZeWTjYbotQUSHNyQi2dOdmQZGfRjkMkJnoNomvWrMH111+P6667LvI8GiwWC7/4xS8GpjpCyJDQm5z49NuL+PpwPTze0PhPLoeF+VPTsOz6HOSm0V7gQ03vaMexptMobz6NyrYaBIKBLufTFSmYnlKMKUkTMV6dAy6bukrHioDHE+pa79Ta6WrqPh4YAMBihUJnXh6kebmQjsuDJDsLHIFgSGsmpDe9BtF//OMfkMlkkSD6j3/8I6o3pCBKyMjRoLNi8zcX8O1xLQLh9ZdEAg5unp2F5TfkIl4hinGFYwfDMKg1NeBI0ykcazqNektTl/NsFhuFCeMwI3USpqcUQyOlHePGAoZh4G5pge3c+cjNUVff60QigSYxEjpl4/Igyc0B93t2QSQklvpsEZ0wYUKX54SQ0aG22YJ/7TiHg2cu7xcul/CxbH4Ols7NhlRMi5YPhSATxIX2OhzSnsBh7Qm0Obruqy3miTAleSJmpEzClORCSPm0feZo53c4YK+5cDl4nj8Pv83e47V8lQrScbmXWzvz8sCTU/c6GVl6DaJXzo7vabY8IWRkqW224IOd53Dg9OUAmhgnwp035qF0ZgaEfJrUMtiCwSCqDRdwSHsCR7QnYXSZu5xPEKswI3UyZqROwgSaaDSqMcEgXFotbOfOw1p9Hvbz5+Fs1Pa4BSZbIIB0XB5k+eMhyx8PaV4eBPE0FpiMfPQTjpAxoK7Fin/tqO4SQJPVEtyzcDxumJYGLk1AGlT+YACV+vM4pD2Bo9qTsHi6bpecLE3ErPSpmJ02FdlxGTRLeZQKuFywna+Btaoatqpq2M7XIOB09nitKDUlFDjHh4KnJDODlkwio1KvQfTpp5++qjdksVh4/fXXr7ogQsjAaWy14Z9fVWP/6csTGZLjJbhn0XjcOC2NZsAPoiATxHnDJeyrP4qD2uOwebp2r6YrUjArLRQ+0xUpFD5HIa/ZDFtVNayVVbBWVcN+8VKPYzs5EjFk48Zdbu0cN4662MmY0WsQ3bVr11W9If0wJST22i0u/GvHOew8XB/ZAz4pXox7FubjpukUQAcLwzCoM2uxv+Eo9jeUo91p6nI+Oy49Ej5T5LT5x2jSManIWlkNa1UVrJXVcDf3PJNdlJYKWUEB5BPyIRs/HqK0VLDY9G+SjE29BtGNGzcOZR2EkAFgd/mw5ZsafPrdpcg2nAlxIty3KB83zUinLvhB0mLTY3/DUeyrP4pmW2uXc+nyZMzLLMHcjBlIopnuowYTCMBRVw9rRWWkxdNnNne7jsXhQJKTA/nECZBPKIB8QgF4CtpWlZAOvQZR2kGJkJHD6wvgywO1+GjX+chC9DIxD3cvHI9b52bTHvCDwOK2Yl/9UeytP4JLpoYu5xIk8ZiXMQPXZZQgQ5kaowrJQGICATjq62E5cxaWMxWwVlYi4Og+vpMtFEJekA954QTIJhRANn4cOEJhDComZGSgyUqEjGAMw2D/6Wb8fVsF9CYXAIDP4+CO+TlYedM4SGgbzgHlD/hxvOUs9tQexImWswgwl8f7KYRyzEmfhusySjAuPpuGKY1wTDAYavE8WwHL2bOwnK1EwOHodh1PqYS8cALkhQWQFxZCkpVJk4oI6Yc+W0RXr16Nxx57LPI8GiwWC4cPHx6Y6gghvbqoNePtT8+i4lJo7Uk2m4VFMzNw3+J8Woh+AIUWmm/EnrqD2F9/FDbv5TAi4AowO20qrs+ciYmJ48Gh3Y1GLCYYhLOhAZYzFbCcOQtrRSX89u7rd/LilFAUTYSiqAiK4iIIU5LpSwch16DXIGq1WuF2u7s8J4TEntnmwbvbq7DzSH1kucFp+Yl47I4ipGtopu1AMbss2Ft/FHvqDqLR0nXSSVFiPm7Imo1ZaVMg5FG360jlbm2F+dRpmE+eguX0Wfhttm7X8JSh4CkvmghF8USIUlMpeBIygHoNotXV1X0+J4QMLX8giG17L+GDnefgdPsBAKkJEjy6rAgzJmjol+MACDJBnNZVYdfFfShvPo1gp653jTQBN2bNxvysWUiQxMewSnK1/HY7zKfPwHLqNMwnT8Ot03W7hqeQh0NnERRFRaEZ7fRvi5BBQ2NECRkBKmvb8ebHp1CvC7XYiIVc3Lc4H0vn5YDHpZnw18roMmNP7UGUXdyHNqcxclzEFWJOxnTcmDUb+epcCiQjTNDng636HMwnT8F86gzsFy92W8eTIxKFQufkSVBOKoYoPY3+PxMyhPodRC0WC7Zv346zZ8/C4XBAqVRi8uTJuPnmmyES0bg0QgaSzenFhs8rseNwfeTY4lmZeGjJBChlghhWNvIFg0Gcaq3Erov7cKz5TJfWz/z4HJTmXoc56dMh4PJjWCXpD4Zh4NI2wXT8BMwnT8FaUYmgx9P1IjYbsvzxUE6ZDOXkSZCOywObS20yhMRKv/71bd26FS+99BJcLheYTnvhfvDBB1i7di3Wrl2L2bNnD3iRhIw1DMPgm2ONWP9ZBawOLwAgK1mOp1ZOxoRs2l/6WpjdVpRd3Ifdl/Z3af2U8ESYnzUbpTnzaMmlESTgcsF8+izMx4/DdPwEPPq2bteI0lKhnDwZyimTIC+aCK5YHINKCSE9iTqI7t+/H88//zyEQiEefvhhTJ8+HRKJBDqdDkeOHMG2bdvw4x//GB988AHy8/MHs2ZCRrXmNjvWbTqFMxcNAAABn4P7Fxdg2fwcWpD+GtS012J7zR4cbDyGQDAQOZ6vzsXCnOswO30atX6OAJdbPY/DdOwErBWVYPz+Ltdw5fJQi+eUSVBOngyBmsb0EjJcRR1E3377bfD5fGzcuBHFxcVdzq1cuRLLly/HY489hnXr1tFe84RchUCQwba9l/Dul5Xw+kPdxLMmJmH1imIkxlELztXwBXw42Hgc22u+wUXj5eENIp4QN2bNwcLc65CuSIlhhSQaAbcbltNnYDrWS6sniwXpuDzETZ+GuOnTIM3NoS0zCRkhog6iZ86cwaJFi7qF0A5z5sxBaWkpDh06NGDFETJWaPU2/L8PTqC6PrQ3eZxMgB+vnIw5xckxrmxkMjrN2HHxO5Rd3AeL5/KSPGnyZNwy7gbMz5xFyy4Nc542A4xHy2E8Wg7L6TM9tnrGTZuCuGnToJw6GTy5PEaVEkKuRb/GiGo0mj7PZ2RkYO/evddUECFjSSDI4NNvL+KfX1VFWkEXzEjHY3cUQSambuL+qjU1Ylv1zlD3e3jyEYvFwvSUSVgy7kYUJebTjOhhimEYOC7VwnjkKIxHjsJxqbbrBZ1bPadNDbV60g5GhIx4UQfRWbNmYffu3XjmmWfA7WGGIcMwOHDgAKZNmzagBRIyWjW12fHHfx3HuXArqEouxNOrJqOkMCnGlY0sDMPglK4Sn1XvxFn9uchxCV+M0px5WJx3AxJp3c9hKejzwXLmbDh8lsPb3t7lPEckgnLaFKhKZiBu2lTwFIoYVUoIGSxRB9Gf//znuOeee/Dkk0/ihRdeQEZGRuSc1WrFmjVr0NjYiDVr1gxKoYSMFgzDYMfherz96Vl4vKFJM4tmZuBHy4ogpb3ho+YL+LC/oRzbzu3qsvNRsjQRS/NLcUPWbJp8NAz57XYYj5TDeOQoTCdOIthpBz8AECSooZpZgriSGVAUTQSbR/8mCBnNWEzndZg66WlvebfbDZ/PBwBQq9XQaDRwOp1oaGhAIBCAWq1GUlISNm3aNLhVDxKtVovS0lKUlZUhLS0t1uWQUchi92DdppM4dDa0o0ucTIB/v2cqZkzoe9gLuczhdWLnxb3Yfv4bmNyWyPF8dS6WFSzC9JRisFk0UWU48ZotMB4+jPYDh2A5cxZMINDlvDQvF6qZJVDNLIE4K5OGTxAyhvS513xf2tra0NbW1u2YwWAYmMoIGWVOnNPjtQ+Ow2gNLbA9a2ISfnL3FCiktDB9NKxuGz4/X4ava76Fyx9qRWOBhZlpU3B7/kKMV+fEuELSmcfQjvaDh9B+6DCslVVddjRicblQTi6GauZMxJVMhyCehk4QMlZFvdc8IeTq+PxBbPyyEp98exEAwOdx8PgdRbh5NrX8RMPoMmNb9S7svPgdvIFQjwyfw8ON2XNw2/hSJMkSY1wh6eDW6WA4cAjtBw/Bfr6myzm2QIC4aVMRP3c24mZMp0XlCSEAaK95QgZVm8mF3717NDIhKTdNgefun450jSzGlQ1/ekc7Pqvagd21B+APhpbuEXGFuHncDbhtfCnkQvpvOBy4WnQw7NuP9v0H4ajtOtOdIxIhrmQG1HNnQzltKjgCav0nhHR1VUHU5XIh0GmMD8Mw8Hq9MJlM2LVrF5588skBK5CQkaq8qhV/eP84bM7QFp3Lb8jFw7cWgsel8Yt90dn02FL1FfbWHY4swSTlS3Dr+AW4ZdwNkPIlMa6QeNrbYdh3AIa9+2CvudDlHFcmhWrmTMTPnQ3l5Ek02YgQ0qeog2ggEMCaNWuwZcsWuFyuPq+lIErGskCQwftfV+OjXecBABIRDz+9dypmF9Hi9H1pc7Rjc8WX2FN3CMFwAFUIZLi9YCEW5c6HiBagjymfxQLDgUMw7NsPa0Ul0GmeK1cuR/yc2VDPnQ150USwe1jijxBCehL1T4sNGzbgvffeAxCaMW80GiGTycDj8WA0GhEMBqFSqfDII48MVq2EDHsmmxtr3zuG0xdCk/by0hT4+cMlSIqnVrzeGF1mbK38Crsu7YvsAR8nUmB5wc0ozZkHPi3BFDN+hwPGw0fQtnc/zCdPdZlwxBGLET97FtTXz4NiUjGFT0LIVYn6J8cXX3wBkUiEDz/8EOPHj8cDDzyAjIwMrFmzBm1tbfj1r3+NvXv3Yvbs2YNZLyHDVk2jCS///QgMltCM7iVzs/DYsiLwebT7S0+sbhs+rd6Bry58C194EpJCIMPyCTdjUd588DnUpRsLQZ8PpmPH0bbnWxjLj4MJL9kHAGw+H3ElM5Aw/zrETZsKNp++JBBCrk3UQbSurg6lpaUYP348AKCoqAh79uwBACQkJOCPf/wjFi1ahA0bNuAPf/jDoBRLyHC151gjXv/oJLz+IAR8Dp5eNQU3TqO1aHvi9Lrw2bmd+PL8brj9oaWsJHwx7ihYjFvybqA94GOAYRjYay5A/80eGPbuh99mi5xjcblQTp2ChPnXQVUyAxyRKIaVEkJGm6iDqNfrRWpqauR5ZmYmGhsb4fF4IBAIIBKJcOONN6K8vHxQCiVkOAoEGWz8ohJb9oQmbCTEifDfP5yFnFTaivBK/oAfOy5+h80VX8LmdQAIzYJfml+K28aXQsyngDPUPG1taPt2L/Tf7IFL29TlnLxoIhJvnI/4ObPBlUpjVCEhZLSLOojGxcXBYrm8i0lqaioYhkFtbS0KCgoAACqVCq2trQNfJSHDkN3lw9r3ynGsWg8AmJgTj1/+oIQWqL8CwzA4pD2O909/ilZ7aBMMHoeHJeNuwh0FiyATUMgZSn6nC8ZDh6D/5ltYzpztMulImJKMxJtuRMIN8yHU0PqshJDBF3UQLS4uxjfffIPnnnsOMpkMubm5YBgGx44diwTRmpoaSCQ0KYOMfq1GJ37zzkE0ttoBhMaDrl5eDC6HlmbqrLrtIt49tRk17aH1JVlg4Yas2bin+HbEi+NiXN3YwTAMrJVV0O8qg2H/QQQ9nsg5rlQK9fXXIfGmGyAdP442WSCEDKmog+i9996L1atX44477sArr7yCmTNnYuLEiXjttdfA5/Oh1Wrx7bffYt68eYNZLyExV9Nowv9ZfxhmmwdsNgtP3jkJS+ZkxbqsYaXFpsc/T23FkaaTkWOTkwrx4OQVyFTS2Nmh4jWbod+9B607y+Bubo4cZ3G5iJs+DYk33Yi4GdNorU9CSMxEHUTnz5+PZ599Fn/605/Q3t4OAHj22WfxxBNP4IUXXgDDMBAKhfjJT34yaMUSEmtHKnT4/Xvl8HgDEAm4+MUPSjAtn7owO7h8bmyu3I4vzpdFlmLKVKbhocl3YlLShBhXNzYwgQBMJ06idWcZTEfLwXTafESclQnNooVImH8deHJ5DKskhJAQFsN0GiAUBaPRCA6HA4UiNBmjsrISn332GQQCAW6//Xbk5eUNSqFDQavVorS0FGVlZUhLo1Yb0tXn+y7h7U/OIMgAaoUQLz4+B1nJ9MscAIJMEHvrjuCfp7fC7LYCAFQiJe4tXob5mbPAZtOQhcHmbtWjdVcZ9GXfwBtuLABC22yq518PzaJSSPNyqeudEDKs9HsFYpVK1eV5YWEhCgsLB6wgQoYbhmGw4fPLM+NzUhR44bFZiFfQLG8AuNBeh7+f+CgyDpTH5uL2goVYPuEWCLk0cWswMYEAjOXHodv+VWjB+U7tCrIJBdAsKoV63lxwhLQkFiFkeOp3ELVYLNi+fTvOnj0Lh8MBpVKJyZMn4+abb4aI1pcjo0wgyOCNTSex80gDAGB6QSL+66EZEAtpTJ3ZbcW/Tn+KPbUHwSAUgEpSJ+PhKSuhkSbEuLrRzWs2o3VnGVq/3gFPmyFynCuXI3HBjdAsLIU4nXp1CCHDX7+C6NatW/HSSy/B5XKhc4/+Bx98gLVr12Lt2rW0sxIZNXz+ANb+8xgOnG4BACyYkY5/v3sKOGN8ZnyQCWLXxX14//QncPpcAIBUWRIembYKk5Ood2SwMAwDW1U1WrZ/hfYDh8D4/ZFz8qKJSF5yM1SzZtLEI0LIiBJ1EN2/fz+ef/55CIVCPPzww5g+fTokEgl0Oh2OHDmCbdu24cc//jE++OAD5OfnD2bNhAw6l8ePl/9+BCdrQute3n59Dh5bVgQ2e2yPr6s3a/FW+fuRbngRT4hVE2/DLeNuBJdNW5kOBr/ThbZvv4Nu+1dw1jdEjnPEYiTedCOSblkMcUZ6DCskhJCrF3UQffvtt8Hn87Fx40YUFxd3Obdy5UosX74cjz32GNatW4fXX399wAslZKjYnF785u1DONdgAgDcf3MB7l00fkxP8nD7Pfi44gt8fq4MQSYIAJibPh0/mLoKcSLaRWowuHU6NH++HfpdZQi4XJHj4qxMJN96CxLmX0/bbRJCRryog+iZM2ewaNGibiG0w5w5c1BaWopDhw4NWHGEDDWL3YP//ssB1LWEZn6vXl6M26/PiXFVsXWs+Qz+duwDtDmNAIBESTwem34/piRTN/xACy08X4nmTz+H8cjRyOQjFpcL9by5SFpyM2QF+WP6SxEhZHTp1xhRjUbT5/mMjAzs3bv3mgoiJFY6h1A2C/iPe6dhwYyx2+VpcVvxt+Mf4WDjMQAAh8XG7QWLsLLwVgi4/BhXN7oEfT4Y9u5H87bP4bhUGznOUyqRfOst0Ny8GHwltTwTQkafqIPorFmzsHv3bjzzzDPgcru/jGEYHDhwANOmTRvQAgkZCleG0OcemI75U8fmrGOGYXCw8RjWH/8QNk9oC9MCdS4en3E/0hUpMa5udPGaLWj9egdatn8Fn8kcOS7JyUbKstugvm4eTT4ihIxqUQfRn//857jnnnvw5JNP4oUXXkBGRkbknNVqxZo1a9DY2Ig1a9YMSqGEDJYrQ+h/PjAD109NjXVZMWF2W/HOsX/hiDa0NaeQK8CDk+/EwtzrwGaN7dUCBpKrqRlNn3wK/TffgvH5QgdZLKhmzUTKsqWQFxZS9zshZEzodWelmTNndjvmdrvhC//QVKvV0Gg0cDqdaGhoQCAQgFqtRlJSEjZt2jS4VQ8S2llp7LHYPfjVn/ejXmcDm83Cf94/fUyGUIZhsL+hHH87/iHsXgcAoFhTgCdLHkSCJD7G1Y0etvM1aNqyFe2HjkTGf3JEIiQuLEXKbUsgTEqKcYWEEDK0em0RtVqtfb6wra0NbW1t3Y4ZDIZeXkHI8GJ3evHrvx64HEIfmI7rp4y9EGp2W/FW+fsobzoFABBxhXh4ykosyJlHrXIDgGEYmE+chHbzVljPVkSO8+NVSLnjdmgWLQRXLI5hhYQQEju9BtHq6uqhrIOQIeX2+PGbdw6htrmjO35shtDyplP4y9H3YA2PBZ2SVIjVJQ9ALVZ9zyvJ92ECARj2HUDT1k/gqK2LHBelpSH1zjuQMP96Gv9JCBnz+r3FJyEjnc8fwP9uOILq+tA6oT+5e+qYC6Funxv/OLkZZZf2AQi1gv5g6irclD2HWkGvUdDnQ+uuMjRt+RQevT5yXFaQj9Q7V0BVMh0sNo23JYQQ4CqCaF1dHTZt2oSKigq4XC7ExcUhPz8fy5YtQ25u7mDUSMiACQSC+L/vHcPJ86FhJY/fUYSFMzO+51WjS017LV4/9Hfo7KH/BvnqXPxk1iNIlKpjXNnIFvB40LqzDE1btsLbbowcjyuZgbSVKyCfUBDD6gghZHjqVxDdtGkTfvOb3yAQCHTZa37Pnj3429/+hhdeeAGrVq0a8CIJGQgMw+D1TSdx8Exo7/j7by7Asvlj58tTIBjA1qqv8HHFlwgyQXBYbKwqug13FCwGh7bnvGoBjwe6r3agaesnl5dgYrORcP11SLtrBcQZY+uLDiGE9EfUQfTkyZP4n//5H/D5fDzxxBOYOXMmNBoNrFYrDhw4gPXr1+M3v/kNCgoKet19iZBYend7FcqONgIA7pifi3sXjY9xRUOn3WnC/zu4HtWGiwCAZFkifjLrh8iLz4ptYSNYwOVCy/av0fzJZ/BZLKGDbDYSb7wBaavuhCiF1lwlhJDvE3UQfeedd8BisfDuu++iqKioy7lJkyZh7ty5uP/++7Fhwwa8+uqrA14oIddi+8E6bCqrAQAsmJGOR5dNHDNjIY83n8UbhzfAFl6WaWHu9Xh4ykoIuYIYVzYy+Z0u6L7cjqZPt8EfXl2ExeEgccFNSLtrBS3BRAgh/RB1ED1+/DgWLFjQLYR2mDRpEhYsWICjR48OWHGEDIQjlTr8ZXNoaaIp4xLw9KopYyKE+oMBfHDmU3xWvRMAIOaJ8GTJg5idTrufXY2g14uW7V9D+/GWywGUy4Vm4QKkrlwBYWJijCskhJCRJ+ogarVakZra98zi1NRUfPPNN9dcFCED5XyDCb9/txxBBshKluOXj5SAxx39M5YNDiNeO7ge59svAQByVZn46ZxHoZEmxLiykSfo90NfthuNH26KTEJicbnQLF6ItDtXQJBAk7wIIeRqRR1E1Wo1zp071+c11dXViI+nXVjI8KBrd+Cl9Yfh8QagVgjxP4/Phlg4+tdtPN58Bq8f3gCH1wkAuHX8Ajw4aQW4HFqtrT+YQABte/ej8V8fwq3ThQ6y2dCULkD6PXdBkEChnhBCrlXUv5nmzp2LrVu3Yvv27ViyZEm389u2bcPBgwdx5513DmiBhFwNp9uH/7P+EMx2D8RCLl58fA7iFaJYlzWogkwQH1d8iY8rvgAASHgiPDXrByhJnRzjykYWhmFgPHwEDe9/AGd9Q+S4ev51yLjvHpqERAghAyjqIPrkk0/iyy+/xH/+539i165dmD17NmQyGXQ6HQ4fPow9e/ZALBbjiSeeGMx6CflegSCD//veMTS22sFms/D8D2YiK1ke67IGlcPrxOuHN+B48xkAQG5cJp6d9zjtE99PlopK1G3YCPv5msgx1cwSZDxwLyRZWbErjBBCRqmog2hGRgbeeustPPvss/jiiy/w5ZdfRs4xDAO1Wo1XX30VmZmZg1IoIdF6b3sVyqtaAQCr7yjC5PGjuwu10dKMtfv+ihZ7aBefm7Ln4tHp94LPGf3DEAaKU9uE+o3vwXj4SOSYYlIxMh+8H7L8sbPMFyGEDLV+DRqbOXMmdu7cid27d+Ps2bOw2+2QSqUoKipCaWkphELhVRficDiwbt067NixA+3t7cjJycHjjz/e4zCAntTU1OC1115DeXk5AoEA8vPz8fTTT2POnDlXXRMZefYc1+Lj3aHWrFvmZOHWedkxrmhwHWw8hjePvAuP3wMOm4MfTr0bi3KvHxOrAgwEr9mCxg8+gu7rHUAwCACQZGcj65GHoJxCQxoIIWSwRR1Ef/vb32L69OlYsmQJli5diqVLlw5YEYFAAE899RSOHDmCxYsXIz09HTt37jZqixUAACAASURBVMQzzzwDu93+vbs1nTx5Ej/84Q/B4XCwdOlScLlcfPHFF3j00Ufx9ttvY968eQNWKxm+zjeY8PqHJwAAE3PisXp58agNZEEmiA/OfIZPqr4GAMQJFXhu3mqMV+fEuLKRIeDxoPmzz9G0eSsCLhcAgB8fj8wH70fCjfNpL3hCCBkiLKbzXp19mDZtGhYvXoxXXnllwIvYvHkzfvWrX+HZZ5/F6tWrAQAulwt33303dDoddu/eDZlM1uNrg8EgbrvtNrS3t+Nf//oXcnJCv4i1Wi2WLVuG9PR0fPrpp1HVodVqUVpairKyMqSlpQ3MhyNDwmRz46d/+BZGqxuJcSL84ac3QCEdnQu2u31u/OnwBpQ3hdZGzVfn4tm5jyNOpIhxZcMfEwyibc+3qH/v/chSTByxGGkrVyD59qXgCEbn3xlCCBmuom4R5XA4kMsHZ8LHhx9+CJFIhEceeSRyTCQS4YknnsDPfvYzfP3117jrrrt6fO2hQ4dw6dIl/OIXv4iEUABIS0vDv//7v6OxsRF+vx9cLi1dM1oFggzWvncMRqsbAj4H//2jWaM2hBqcRvxu759Rb9YCAEpzrsOj0+6hpZmiYK0+h9q318N+IbTNKYvDQdIti5F+zyrwFBTiCSEkFqL+7XXvvffio48+wq233oopU6YMWAFerxcVFRWYMWMG+Hx+l3MlJSVgGAbl5eW9BtF9+/aBxWKhtLS027nOwZaMXv/8qgqnLxgAAE+vmoLslNEZKi601+H3+/4Ms9sKFlh46P+zd5/xUZVpH8d/k95DAiFASIcQeu+CNJViAQUWlKpYKHZdy4NtXbGsBWkqggUUBQQpggihgyF0pCSBEJIQSiAJpEzKtPO8GMjKQmAGMnNmwvV9xbRz/rvgZ665y3W3eogBcb2q7fKDqqLLv0DGvB84v3FTxXPBnToSNWoE3mHSikkIIdRkcSHq4eGBu7s7w4cPp27dukRHR+PtfXVfRo1Gw/Tp0y0OcOrUKYxGIxEREVe9Fhoairu7O5mZmZV+/tixY7i7u1OrVi0+/PBDVq9ezcWLF2nSpAkvvvgi7dq1sziLcD67jpytOEO+f5coerSpnksq/szazcyd89Ab9Xi5efJs58doW6+52rEcmkmv5/TKVZxcuBhTWRkAPhHhRD/+GDVayP93QgjhCCwuRGfOnFnx59OnT3P69Olrvs/a0ZmCggKASteA+vr6UlxcXOnnz58/j7e3N2PHjuXUqVPcddddlJaWsmbNGsaMGcPXX38tO+erqZz8Ej5dsBeABuE1GPdAM5UTVT1FUViW/Ac/HTSvc67lE8wr3cYTWaN6FtxVJX/3Hk7M/Zay02cAcPX1JfKRYdTpew8aV1eV0wkhhLjM4kJ03rx5NglgMBgArpqWv8zd3R2dTlfp50tLSykoKCA/P5/ly5cTHBwMwMiRIxk6dChvvvkma9eulenLakZvMPLBvF0Ul+rx83bn1VHtcXerXgWGyWTim30LWZu2BYCGNaN5+Y6nqOFVvZvz34qys2dJ//obLuzeY35Co6HOPXcR8chw3G20xl0IIcTNs7gQ7dChg00CeF7apXq5IP1fer3+mksALtNoNGg0GiZMmFBRhAI0adKEAQMGsGLFCg4dOkTz5jIVV518s/IwaScvAvDCw20IDfZROVHV0hl0TNvxLTtP7QegQ1grnuk0Fg+3a/9gu92Z9HpOLVtB9qJfMF364RrQpDHRjz+GX0z17iUrhBDOzOqttgaDgaSkJA4fPkxRURHBwcG0bt36pjcwBV7arVpUVHTN17VabaXT9vDfKf34+PirXmvcuDErVqzg5MmTUohWI7uOnOW3bScAGNK7Ie2b1FE5UdUqLtfy4dZZpOalA3B3g+482vofuEhvy2sqOHSY41/MpjTb3EnAvUYNoh8dQ63ud8hMiBBCODirCtHExEQmT55csT70cgtSjUZD48aN+fDDD2nYsKFVAcLCwnBzcyP70pfI3+Xk5KDX64mOrnxEIyIigkOHDqHX66967fKU/vVGVIVzuVBYxueXmtY3igji4Xuu/gHizM5r85iyeQanis4C8HCLgTwQf7cUVNegLygg47t5nNuwyfyERkOdfvcQ+cjDuPn5qppNCCGEZSwuRJOTkxk/fjxlZWV07dqV1q1bExoaSkFBAbt27WLLli2MHTuWX375hTp1LB+hcnV1pWXLlhw8eBC9Xo+7+3/Px05KSgKgdevWlX6+bdu2rFq1ih07dlw16nn48GEAq4tj4ZhMJoWpP++joFiHt6cbL41oi5tr9RklzC44w7ubP+dCaQGuGheeaj+SO6M7qR3L4SgmEzkJG8j8fj6GSxsZfWOiiZ3wFP4NG6icTgghhDUs/hafNWsWOp2OadOmMXfuXCZNmsSQIUMYN24cX331FZ988gm5ubnMmjXL6hD3338/hYWFzJkzp+I5rVbL7NmzCQgI4J577qn0s/369cPPz49vv/2WU6dOVTy/d+9e1q1bR7t27eSUpGpi5bZ09qaeA+CpB1tQp2b1GfVKz8/krQ2fcKG0AC83T17tPlGK0GsoyT7Fof97k+Mzv8BQXIyrtzfR4x6l5ccfShEqhBBOyOIR0T179tCzZ0/uvvvua77ev39/li1bxubNm60OMXjwYJYuXcq0adM4ePAg0dHRJCQkkJWVxZQpU/DxMW9ESUlJISEhgfj4ePr06QNAUFAQ//rXv3j55Zd58MEHGTBgAKWlpfz+++/4+fnx5ptvWp1HOJ4Tpwv47rcjANzZuj4921afHxfJ54/xwdZZlOrL8PXw4f+6P02DmlFqx3IoitHIqV+Xk/XzIpRLy3Bqdu1M9GNj8axZU+V0QgghbpbFhWhpael112oCxMbGsnPnTqtDuLq6MnfuXKZOncqaNWtITEwkNjaWadOmcdddd1W8Lzk5mZkzZzJw4MCKQhTMRXBISAizZs1i+fLluLm50a1bN5577jliY2OtziMci95g4tMFezEYTdQO9mH8Qy2qzZrJ/WeO8PH2L9EZ9QR6BfDGnc8QUSNM7VgORXsig2PTZ6I9bt685VEzmNjxTxLcXg6rEEIIZ6dRLu84uoGRI0ei1WpZunRppe8ZNmwYLi4uLFiwoMoC2lN2dja9e/dm/fr1Mp3vQH74PZmFCUfRaGDK+K40i62ldqQqkZS9j6mJczGajNT0CeLNHs9R17+22rEchkmv5+SiXzi15FcUoxGA0HvuJmr0CNx8q8+yDCGEuJ1ZvEb0n//8J+np6bz00kvk5eVd8ZrJZOKzzz7j0KFDPPfcc1UeUty+jp28wOIN5iM87+sWU22K0K0ZO/n0z68xmozU9avNu71ekiL0b4pSj7L/+ZfIXvQLitGIV51Qmr77Ng0mPClFqBBCVCMWT83Pnz+fiIgIVq1axfr162nUqBF169altLSUQ4cOkZeXh4+PD++///4Vn9NoNNcdRRWiMnqDkc9+2ofJpFCvli8j+zVWO1KV2Jqxkxk7v0NRFCICw5jc4xk5LekSk15P1k8LOfXrcjCZQKOh3n0DiHhkOK5eXmrHE0IIUcUsLkRXrFhR8efS0lL279/P/v37r3iPVqslOTn5iueqy1o+YX8/rknhZE4RGg08N6wNXh5Wn7/gcLZl/rcIja4RzuQez+Dv6ad2LIegzcjg6GfTKMnIBMC7fn0aPjMR/0ZxKicTQghhKxZ/s69fv96WOYS4wtGsC/y6KQ2AgXc2oHF08A0+4fi2Ze5kepK5CI2qUZ83ejyLn6dMMytGI6eWrSBrwc8oBoN5FPSB+4h8ZDguHnKkqRBCVGcWF6JhYbKTV9iHwWhi+qL9mBQIC/Hjkb7Of3rStsxdUoReQ+mZsxz7fDpFySkAeNYOoeGzTxPYrKnKyYQQQtiD8891impn2ebjZJwpBODpoa3wdHdVOdGt2Z61i+lJ36IoCpGXitDbfTpeURRy1q7jxDffYyorA6B2n95EPzYGt0t9g4UQQlR/UogKh3ImV8tPa1MBuKdTJE1jnLtZ+c7s/UzfYR4JjQwMkyIU0BcWkTZ9Jvk7dwHgHhhI7MTx1OzYXuVkQggh7E0KUeEwFEVh1pID6PRGavh7MmZAE7Uj3ZK/ziYzNXEuJsVERGAYb/R8joDbvAgtOHiIo599ji4vH4DgTh1pMOFJ3AMDVU4mhBBCDVKICoexeW82+4+eB+CJB5rj5+O8G1WO5qbzn21fYjAZqOMXwuQ7n76ti1DFaCTr50VkL14CioKLhwfRjz9K6F19pLOGEELcxqQQFQ6hqETHnBWHAGgbX5s7WtVTOdHNy7iQzftbZlBu1FHTO4g3ejxLDe/bd8Sv7Nw5jn4ylaIU85ILn8gIGr30Aj4R4SonE0IIoTYpRIVDmP97MgXFOjw9XBn/UEunHSU7XZTDe5unodWXEuDpxxs9niHE17nXud6K3O1/kjbzC4zaEgDqDuhH1JhR0pZJCCEEcJOFqE6nQ6fTVfq6n9/tOwUprJd+qoA/EjMA+EefOEKDnXPXdF7JBd7d9DkF5UX4uHvzf3c+Q72AOmrHUoVJpyN9zrfk/LEWADd/Pxo8PZGaHTuonEwIIYQjsaoQ/fLLL5k/fz75+fmVvkej0XDkyJFbDiZuD4qi8NWvf2FSoG4tXwbeGat2pJui1ZUwZcsM8kou4OHqzqvdJhIddHtOPZfl5JDy4cdoj6cDENCsKXHPP4tnrdt3ZFgIIcS1WVyI/vDDD0ydOhUAf39//P39bRZK3D427zvFkRPmHzaPP9AMdzfn6xmqN+r5ePtXnCw4jYvGhRe6PE58iHMW1Lcqf+cujk6djlGrBaD+0MFEDBuKxtX5/l6FEELYnsWF6KJFi/D29mbWrFl07tzZlpnEbaK03MC3Kw8D0K5xKO2bON80tkkxMXPnPA6fOwrA422H06Zec5VT2Z9iNJL540+cWvIrYJ6Kj3v+WYLatlE5mRBCCEdmcSGakZHB/fffL0WoqDIL16WSX1iGm6sLjw9spnacm/LjgV/5M2s3AIObDqB37B0qJ7I/3YULpH78GYWHzD8q/Bo2JP6VF/EMCVE5mRBCCEdncSHq6+uLr6+cjS2qxuncYpZvOQ7AoB6x1KvlfBvcVh/dwMrUBAB6RXdhSNMBKieyv8LkFFI+/Bj9hQsA1Onfl+hHx+Di7q5yMiGEEM7A4kK0c+fO/PnnnyiK4rStdYTjmLcqGYNRITjAiyG949SOY7Vdpw7w/b5fAGhdtynj2j182/13cXbtOtK/moNiMODi5UWDiU8R0r2b2rGEEEI4ERdL3/j888+Tm5vLG2+8wenTp22ZSVRzKRn5bP/L/G9oRN94vD2dq51txoWTTNvxLQoKMUERPN95HG4ut89mHJNez/EvZ3N85pcoBgNedevQ8j8fSBEqhBDCahZXAP/3f/9HQEAAS5YsYcmSJXh4eODp6XnV+zQaDUlJSVUaUlQfiqLwzaUNSlF1A+jVPkLlRNa5WFrAh9u+oNxQTpB3IP/sNh4vdy+1Y9mN7uJFUj/8mMIjyQDUaNOaRi8+j5ufLNsRQghhPYsL0Z07d17xuLy8nPLy8ioPJKq3xINnSM4wt2sac28TXF2cZzpbZ9Dxn21fVvQKfeWO8QR711A7lt0Upx0necqH6PLyAAh7cCCRIx6W1kxCCCFumsWFaEpKii1ziNuAwWji+1Xmww5aNQyhTaPaKieynKIofLFrPsfyMwCY1HEMMcGR6oayo/Obt5I2YxYmnQ4XDw8aPD2RkO63X4cAIYQQVcu5FucJp/ZHYganc7VoNObRUGfa3LPkyO9sv9SmaVjz++kUfnv0x1QUhawFP5O9yLwxyzOkFvGvv4JfTIzKyYQQQlQHVheiGRkZLF68mMOHD1NaWkpQUBCNGjXi/vvvJzb29jxNRtxYSZmen9alAtCjTX1i6zvPlPbO7P0sOrQSgDsiOzCocV+VE9mHSafj2LQZ5G7dDkBAk8bEv/oy7oGBKicTQghRXVhViC5evJh33nkHo9GIoigVz2/atIlvvvmGN998kyFDhlR5SOH8Vm5Np6BYh7ubCyP6NVY7jsVOFZ5lZtL3ADQMjuKp9iOcaiT3ZukuFpAy5UOKUs0/HkJ69qDBxKekP6gQQogqZXEhun//ft5++208PDx48skn6dChA6GhoRQWFvLnn38yd+5c3nnnHeLj42ne/PY74lBUrrhEx6+b0gDo1zmK2kE+KieyTKm+jI+3fUWpoYxAT39e7PokHq7VvxAryTrJkX9PoTznHAARjwyn/pCHbosCXAghhH1ZXIjOmTMHjUbD/PnzadbsyuMYW7RoQZcuXXj44Yf57rvv+OSTT6o8qHBeyzYfR1tmwMPdlcG9GqodxyKKojBz5/ecKjqLi8aF57s8TrCP8ywnuFkX9x8g5aOPMWpL0Li70/CZSbIpSQghhM1YXIju3buXXr16XVWEXtaiRQt69erFrl27qiyccH4FxeWs2Go+yvPertEEBThHz83lKWvZmb0fgFGtHqJJbecooG9FzroEjn8xG8VoxD0wgPjXXyUgvpHasYQQQlRjFp+sVFhYSFhY2HXfExYWxoVLZ04LAfDrpjRKy414e7ryYM8GasexyIGzR/jp4HLAvDmpX8OeKieyLUVRyPp5EWkzvkAxGvGuX58WH70vRagQQgibs3hEtFatWqRe2rhQmZSUFGrWrHnLoUT1cKGwjJXbTgBwf7dYAv2uPonL0ZzX5vF54jcoikJkjfo82e6Rar02UjEaSZ89h7Nr1gIQ0KwpjV97RU5KEkIIYRcWj4h26dKFxMREfv/992u+vnLlShITE+nSpUuVhRPO7ZcNx9Dpjfh6uTHwTsdv7WUwGZmaOJdinRZfd29e6voEnm4easeyGWN5OSkfflxRhNbs0pmmb02WIlQIIYTdWDwi+tRTT7F69WpeeuklEhIS6NSpE/7+/pw9e5akpCQ2bdqEj48PTz75pC3zCieRX1jG74kZAAzq0QA/H8cv6H4+uIJjeeYR3IkdRxPqF6JyItvRFxWR/N4HFCWbT0yrO6Af0Y+NleM6hRBC2JXFhWhERASzZ8/mhRdeYNWqVaxevbriNUVRqFWrFp988gmRkbfPsYeicss2H0dvMOHr7c593Rz/FJ69pw+xIsU8Mtg/rhftwlqqnMh2ys/ncviddyk9mQ1A5MhHCHtoULVegiCEEMIxWdXQvkOHDqxbt44NGzZw6NAhiouL8fPzo1mzZvTu3RsvL+fYES1sq6hEx+9/mkcW77sjBh8vx+69mVdygZlJ3wEQGxTJiBaD1A1kQ6WnTnPozXfQ5eaCiwsNJo0ntHcvtWMJIYS4TVl9xKe3tzcDBgxgwIABtsgjqoHftqZTpjPi5eHq8KOhRpORaTu+oUinxdvdi+e6PIabq9X/WTgF7YkMDr/1L/QFBbh4ehL/yksEtW2jdiwhhBC3sUq/cVNSUggJCanYBZ+SkmLxRePj4289mXBKJWV6VmxNB6Bv5ygCfB17bejiw6tIPm8+9Wl8+5HVdl1oUepRDr/zb4xaLa4+PjR58/8IaCz/nQohhFBXpYXooEGDmDhxIpMmTQJg4MCBFq0h02g0HDlypOoSCqeyJjGT4lI9bq4uDr9T/lBOKr8eWQPA3Q260ym8eo4OXvzrIMnvfYCprAy3gACavvMGfjGOPVIthBDi9lBpIdquXTvq169f8bh9+/Z2CSScl05vZNlm8+hinw4R1Az0VjlR5bS6Embu/B4Fc7/QUa0Gqx3JJvJ37iLlo09Q9Ho8goNp+q+38Amvf+MPCiGEEHZQaSE6f/786z4W4n+t35XFhaJyXFw0POTgpyjN3fMzeSUXcHdx45lOY/FwdewNVTfj/JZtHJs6DcVoxDO0Ns3efRuv0FC1YwkhhBAVLG5oP2PGjBueI79hwwZee+21Ww4lnI/RpLBko3k0tHvrMOrUdNym6Nsyd7Ety/xv+ZGWgwgPrKdyoqp3buMmjn46teLIzubv/1uKUCGEEA7HqkJ0586d133Pjh07WLVq1S2HEs5nx6Ez5OSXADC4Z0OV01QutySfOXt+AqB5aDx9G/ZQN5ANnNuwiWOfzwBFwTcmmubvv4unHL0rhBDCAVU6Nb948WI2b958xXOrVq0iOTn5mu/X6XQkJSVRo0aNqk0onMLyzccBaB0XQmTdAJXTXJtJMTEz6XtK9KX4evgwscNoXDQW/xZzCuc2bOTYtJnmIjQ2hqbvvIm7v7/asYQQQohrqrQQ7dKlC++++y46nQ4w74ZPT08nPT39uhd89NFHqzahcHipmfkkZ+QDMPBOx10buip1A4fPHQXg8bYPE+xTvX405azfQNr0WZeK0FiavvOGFKFCCCEcWqWFaFhYGIsWLaKwsBBFURg9ejSDBg1i0KCrT53RaDS4ublRt25d6tSpY9PAwvEs32L+cRIe6k/rRo7ZhzPr4il+OrgcgO6RHekS0VblRFUrJ2EDaTPMRahfg1iavvMmbn5+ascSQgghruu6R8j8vTH9oEGD6NOnDx06dLB5KOE8zuWXsP2v0wA80D3WIc8rN5qMzNo5D4PJQC2fYB5t8w+1I1WpnIT1pM344m9F6Fu4+TnuZjEhhBDiMovPMnz//fdtmUM4qZXb0jGZFAL9POjR1jH7U65MTSD9QhYAT7UfgY+H4/Y3tda5jZv+W4Q2bEDTt9+UIlQIIYTTsOpQba1Wy9atW8nLy8NkMqEoCgCKoqDT6bhw4QIbNmxgzZo1NgkrHEtJmZ61SZkA9O8Sjae7q8qJrpZdeIZFh34DoHfMHbSo01jlRFUn98/Eio1JUoQKIYRwRhYXotnZ2TzyyCOcO3eu0vcoiuKQU7PCNhJ2ZlFSZsDN1YV+XaLUjnMVk8nEFzvnYzAZqOkdxMiWD6odqcrk797D0U+mgsmET1QkTd6aLEWoEEIIp2Nx75pZs2aRk5ND8+bNefzxxwkICKBdu3aMGzeObt26oSgKISEhbNq0yYZxhaMwmRRWbjNvUurZtj5B/l4qJ7raqqMbOJZ3AoAn2z9SbabkL/51kJQP/oNiMOAdVo+m77wlu+OFEEI4JYtHRHfs2EFkZCQLFy5Eo9GQkZFBSUkJL774IgBLly7l9ddfZ9OmTfzjH9VrM4i42r6j5zibZ25gf1+3GJXTXO10UQ4/H1oBQI+ozrSq21TlRFWjMDmF5Pc+QNHr8QytTdN338ajRqDasYQQQoibYvGI6Pnz5+natWvF1HtcXBwHDx6seP3BBx+kRYsWrFy5supTCoezart5pLFxVDDR9RyrEDIpJr7a9SN6o54gr0BGtX5I7UhVovh4OkfefQ9TWRkeNYNp9u7bcmKSEEIIp2ZxIerm5obf3/oS1q9fn8LCQvLz8yuea9u2LSdPnqzahMLh5OSXsDs5B4D+XaNVTnO1TSd2kHz+GACPtxuOn4fzr50sOZnN4bf+hVFbgntgAE3/9ZacHS+EEMLpWVyI1qtXj4yMjIrH4eHhAKSlpVU8pygKFy9erLp0wiGtScxAUSDQz4OuLeqqHecKBWWFzD+wBIAO9VvRLqylyoluXXluHofffhdDURFufn40/ddb+NR3zFZZQgghhDUsLkQ7d+7Mxo0bWbduHQCNGjXCzc2NX3/9FTCfNb9582ZCZZSmWtMbjBUtm+7uGIm7m2O1bJq/fylaXQnebl482tr51yrri4o4/Pa/0OXm4uLhQZM3/w/fqCi1YwkhhBBVwuJC9LHHHsPHx4dnnnmGxYsX4+fnx4ABA1i2bBnDhg1jwIABZGRk0KtXL1vmFSrbfuA0hVodLhro2ylK7ThXOJiTwpbMJACGNb/f6c+SN5aXk/zeB5SezAYXFxq98hL+jeLUjiWEEEJUGYsL0bp16/Ljjz/Sq1cv6l+aFvznP/9JkyZN2L9/PydPnqRdu3ZMnDjRZmGF+lb/mQFA+yZ1qB3so26Yv9EZ9Xy9ewEAsUGR3NPgTpUT3RrFaCT1P59SlJwCQMOnJxLcrq3KqYQQQoiqZdXJSg0aNGDmzJkVj4ODg1myZAmpqal4eXkRGRlZ5QGF4zhxuoDkDPPmtP5dHGuT0q9H1nC2+DwajYYn2j+Ci4vFv7EcjqIopM36kgu7dgMQOXoktXv1UDWTEEIIYQsWf1u/9tprrF+//pqvNWrUiMjISJYtW8bo0aOrLJxwLJfXhoYG+9AqLkTlNP91qvAsy1L+AGBAw15EB4WrnOjWZP2wgHMJGwCo98B9hA16QOVEQgghhG1YXIj++uuvpKSkXPc9e/fuZe/evbccSjgend7Ipj3ZANzVMQIXF8c4ylVRFL7duwijyUhN7yCGNrtX7Ui35MzqNWT/shSAkDu7EzVmlBybK4QQotqqdGp+3rx5FTviL/vpp59ISEi45vt1Oh0nTpygXr16VZtQOITEg2coLtXjooE+7SPUjlNh16kD/JWTDMCo1g/h5e54R41aKn/3HtK/ngtAjVYtafD0BDROvMRACCGEuJFKC9F7772Xzz//HK1WC4BGoyE3N5fc3NxKL+bp6clzzz1X9SmF6i5Py7eJD6VmoGOc2a4z6Ph+/y8ANK0dR6f6bVROdPOK00+Q+p9PwWTCJyqSRq+8hIu7u9qxhBBCCJuqtBANDg5m3bp1lJaWoigKffr0YfTo0YwaNeqq92o0Gtzc3AgODsbNzar9T8IJnM3T8lea+QfI3R0dZzR0ecpazmvzcNG48GibfzjtFHZ5Xh7J/56CqawM96Agmkx+HTcfx+lIIIQQQtjKdavG4ODgij9PmjSJjh07EhYWZvNQwrGs25kFQA0/T9o3qaNyGrNz2jyWpawFoG/DHoQHOueSEGNpKcnvvo8uLx8XLy+avPE6niG11I4lhBBC2IXFw5eTJk2yZQ7hoIxGEwmXCtHe7cNxc3WMNYvz9v2C3qgn0NOfoU2dc4OSYjSS+vFnaE+cgONqMwAAIABJREFUMDesf+l5/GJj1I4lhBBC2I3Fhej7779v0fs0Gg2vvvqq1UG0Wi0zZsxg7dq15OXlERMTw+OPP06/fv2svtayZct49dVX+fe//83gwYOt/rz4r72p58gvLAOgTwfHmJY/cPYIO0/tB+CRloPw8XCMNavWOjH3Oy7s3gNA9GNjCW7fTuVEQgghhH1ZXIh+//33131do9GgKMpNFaJGo5EJEyawc+dO7r77bsLDw1m3bh3PP/88xcXFDBkyxOJrXbx4kQ8++MBp1ws6mvW7TgLQJDqY+rX9VU4DRpOR7/eZNyg1rBlN96iOKie6Oad/W82ZVasBqHtvf+rd21/lREIIIYT93fKIaElJCenp6SxfvpzmzZvz2muvWR1i2bJlJCUl8cILL/DEE08AMHHiRIYOHcpHH31E37598fe3rAh6//33uXjxohSiVaC4REfS4bMA9HaQlk3r07eTXXgGgLGth+KicYylAta4uP8AJ+Z+C0BQ+7ZEPzpG3UBCCCGESiwuRAcNGnTd1x9++GEGDx7M3r17iYuLsyrEwoUL8fb2ZsyYMRXPeXt78+STT/Lyyy/zxx9/WDTFnpiYyPLly+nevTtbt261KoO42rYDpzEYTXi4udC1hfqbgUr0pSw6tBKArhHtaFAzSt1AN6H0zJn/tmmKCCfuhefRuLqqHUsIIYRQRZUNJ8XGxnL33XezYMECqz6n0+k4fPgwLVq0wMPD44rX2rdvj6Io7N6926LrvP3229x5553069cPRVGsyiGutmG3eVq+Y7O6+Hqr39NyWfIfFJYX4+7ixsMtBqodx2qGkhKS3/sAQ3Exbv5+NP6/V3Hzcc71rUIIIURVqNJ5zZCQEDIzM636zKlTpzAajUREXD31Gxoairu7u0XXnD59OufOneONN96w6v7i2s7kaknOyAegZ9v6KqeBXG0+q46az1/vH9eLEN+aKieyjmIycfTTzyk9mW3eIf/Pl/Cq4xitsIQQQgi1VFkhajAY2LZtm8VrOS8rKCgAqPRzvr6+FBcXX/caqampfPvtt0yYMIH69dUvmqqDTXvMo6E1/Dxp3ai2ymlgwcHl6I16Ajz9GNS4r9pxrJb1409c2GUe2Y8Z9yg1WjRXOZEQQgihPovXiM6bN++az5tMJoqLi9mwYQOpqakMHGjdlKnBYAC4alr+Mnd3d3Q6XaWfVxSFN954g5iYGB599FGr7i2uTVEUNu7JBqB76zDVe4em5WWwLXMnAEOb3et07ZrOb91O9i9LAQi9uw91+jtfIS2EEELYgsWF6JQpUyrdiX55PWZ4eLjVZ817enoC/y1I/5der8fbu/LC44cffuDQoUP8+OOPuMqmjyqRknGBM3laAHq2C1c1i6IozD+wBICwgDr0jrlD1TzWKk4/Qdq0GQAENGlMzBPjpKODEEIIcYnFhejEiRMr/QL18PAgNjaWHj16WF0MBgYGAlBUVHTN17VabaXT9jk5OUydOpXBgwfTunXriudlo9Kt2XhpWj481J/YsEBVs+w5fZDk82kAjGz5IK4uzvNjw1BcTOqH/8Gk0+FRqxaNXnkZF3f1N30JIYQQjsLiQvTpp5+2SYCwsDDc3NzIzs6+6rWcnBz0ej3R0dHX/Oyff/6JVqtl8eLFLFq06IrXNBoNkydP5o033mDevHm0b9/eJvmrG73BxLYDpwDzJiU1R+9MiomfD64AoGntOFrXbaZaFmspJhNHP5tG2dkcNG5uxL/6Mh411C3qhRBCCEdjcSFqK66urrRs2ZKDBw+i1+tx/9uIUVJSEsAVo51/17hxYyZNmnTV8ykpKaxfv55evXrRtGlTwsLCbBO+Gjpw7DxFJXoA7myt7sav7Zm7ySowF8XDmz/gVFPa2YuXVBzfGfPEY/g3bKByIiGEEMLxWFWIHjhwgGXLlpGdnU15efk136PRaG54HOj/uv/++3nrrbeYM2cO48ePB8xT8rNnzyYgIIB77rnnmp+Lj48nPj7+qud//fXXikJUzpq3zpZ95pHp+Mggagf7qJbDYDSw8JB5NLRdWEviasWolsVaF/buI+unhQDU7t2L0LvvUjmREEII4ZgsLkTXrl3Lc889h8lkuu77bmbUavDgwSxdupRp06Zx8OBBoqOjSUhIICsriylTpuDjYy6IUlJSSEhIID4+nj59+lz3mrJO1Ho6vZEdh8xHenZrpe4o8vr07ZzT5qFBw7Bm96maxRplOec4+ulUUBR8Y6KJeVI2JwkhhBCVsbgQ/fLLL3FxceGFF16gbdu2193Jbi1XV1fmzp3L1KlTWbNmDYmJicTGxjJt2jTuuuu/o0nJycnMnDmTgQMH3rAQlS9/6+1JyaG03IBGA11bqnekZ5mhnCVHVgPQLbIDETWcY2mFSacj5cOPMRQV4+bnR/wrL+F6qSuEEEIIIa6mUSwcOmzdujV9+/bl/ffft3Um1WRnZ9O7d2/Wr19/WzbG/3DeLrYdOE3z2FpMmdBVtRy/HlnDTweX4+riyuf93qa2Xy3VslgjbeYX5KxNAI2GJm+8TlDbNmpHEkIIIRyaxZ3KAwICrD41STiPsnIDu5JzAOjWSr3R0GKdlhUpawG4K6ab0xSh5zdvNRehQPg/hkgRKoQQQljA4kK0X79+bNy48bqnHAnntfPIWcp1RlxcNHRpoV4huiJlHVp9KZ6uHjzYtJ9qOaxReuo0abO+BCCwRXPCh8oGOSGEEMISFq8RfeaZZ9i7dy/Dhg3j0UcfJSIiotJjOa+1k104tq37zW2SWjaoRaCfOusaC8uL+f3YJgD6xfWkhleAKjmsYdLpSP3Pp5jKynCvUYO4F55FIyd8CSGEEBaxuBA1mUz4+/uzfft2Xn755Urfp9FoOHLkSJWEE/ahLdWzO/kcYD5bXi2/pSZQbijH282L+xpdfzOaozjxzfdoT5wAjYa455/BIyhI7UhCCCGE07C4EP3ggw/Yvn07Xl5exMbGVrRUEs5v15GzGIwm3Fw1dGpWV5UMV46G9sDf00+VHNbI3Z7I2d/XAFB/yEPUaNVS5URCCCGEc7G4EN2wYQNRUVEsWLCA4OBgW2YSdvbnwTMAtGgYgp/PtZdb2NrfR0MHxPVWJYM1ys6eJW3GLAACmjYhYthQlRMJIYQQzsfizUparZZevXpJEVrNlJUb2JNinpbv0lydTUrONhpq0utJ/c+nGEtKcAsIIO7F52RdqBBCCHETLC5EGzRoQE5Oji2zCBXsTT2HTm/ERQMdm9ZRJYOzjYZm/fgTxWnHAYh77mk8a9ZUOZEQQgjhnCwuRMeOHcu6detISkqyZR5hZ3/+ZZ6WbxJTkxr+9t8t72yjoRf/OsipZSsAqDfwfukXKoQQQtwCi9eIKopCXFwcY8eOpXXr1sTExFxzw5JGo+HVV1+t0pDCNvQGI7uSzWfLqzUt70yjofqiIo5NnWY+Rz46msgRD6sdSQghhHBqFheif2/ZtGfPHvbs2XPN90kh6jwOHMulpMwAoMpu+SInGg1VFIXjM79El5ePi4cHcS8+h4u7u9qxhBBCCKdmcSFanc+Yv10lXtotHxdRg5Agb7vf//djGyk3lOPp5unwo6Hn1m8kL3EHAFGPjsYnvL7KiYQQQgjnZ3EhOmjQIFvmEHZmNJrYcchciKoxLV+qL6sYDb0rtptDj4aWnjlD+tdzAQhq35Y6fe9ROZEQQghRPVi8WUlUL0dO5FOo1QHQubn9p+UTjm9DqyvBzcWNexs57mioyWDg6Kefm4/wDAykwaSJaDQatWMJIYQQ1YIUorepxEujoVF1A6gXYt/RSL1Rz29HEwDoEdWJYO8adr2/NU4uXEzx0WMANHx2Eh41AlVOJIQQQlQfUojehhRFIemwebd8x2b27x26OSOJC6UFaDQa7m98t93vb6mi1KNk/7IUgLoD+kurJiGEEKKKSSF6G8o6W8S5/BIAOjSxbyFqNBlZnrIWgM7hbanjF2LX+1vKWF7Osc+ng8mEd1g9IkePUDuSEEIIUe1IIXob2nnEPBoa5O9Jg/r2nRbfkb2XnOLzAAyMd9xNP1k/LKD01GlwcaHhc8/g6mn/Zv9CCCFEdSeF6G1o56Vp+fZN6uDiYr+NN4qisCzZPBraum4zooIcswVSweHDnF65CoD6Dw3CP66hyomEEEKI6kkK0dvMxaJyUrMuANChSahd773vzGEyL2YDMKhxX7ve21LG0lKOfT4DFAWfqEjC/zFE7UhCCCFEtVVpH9FJkybd1AU1Gg3Tp0+/6UDCtnYn56Ao4OHmQss4+67PXJm6DoDGIQ2ID4m1670tlfH9fMpzzqFxcyPuuWfk9CQhhBDChiotRBMSEm7qgtJj0bFdXh/aomEIXh4Wn2dwy9LzMzl87igA9zW6y273tcaFffs5+/sfAIT/Ywi+0VGq5hFCCCGqu0orkXnz5tkzh7ADvcHI/qPnAOjQ1L675Vemmn/Y1PMPpU29Zna9tyUMxVrSps8CwK9hA+o/JCeJCSGEELZWaSHaoUMHe+YQdnAwLY/SciNg3/Whudp8Ek/uBWBAXG9cNI63NPnEt9+jy8tD4+5Ow2efRuPqqnYkIYQQotqr8opg7969VX1JUUUuT8vH1g+kZqC33e67+thGTIoJf08/7ozqaLf7Wurigb84l7AegIiHh+ET7pi7+YUQQojqxqpFgmvXrmXJkiXk5eVhMplQFAUwt+XR6XRcuHCBixcvkpycbJOw4uYpilJRiNqziX2JvpT16dsAuKdBdzzcPOx2b0sYy8pIm/kFAH4NYgl74D6VEwkhhBC3D4sL0YSEBJ599tmK4vNaPDw86Nq1a5UEE1Ur40wh5y+UAvYtRDekb6dUX4a7ixv3NLjTbve1VNaCn8275F1dafD0BJmSF0IIIezI4qn5H374AYA33niD1atXExsby6BBg1i9ejWfffYZYWFheHt7M2XKFJuFFTdv15EcAIIDvIitH2iXexpNRlYf3QhA96hOBHoF2OW+lipKPVrRuD7soUH4RkWpG0gIIYS4zVhciCYnJ3PHHXfwyCOPEBMTQ9u2bUlNTSUmJoZ+/frx3XffUV5eztdff23LvOIm7U0175Zv1zjUbi22dmTvJbckH4B7G/W2yz0tZdLrSZsxy3yWfP0wwocOVjuSEEIIcduxuBDVarXExcVVPI6JieHYsWOYTCYAwsPDufPOO0lKSqr6lOKWaEv1JGeYC8I28bXtck9FUfgtxbwBqE3dZoQF2Ldd1I1kL/mVkqyToNHQYNIEaVwvhBBCqMDiQtTX1xeDwVDxOCwsDIPBwMmTJyuei4yM5OzZs1WbUNyyA8fOYzIpuLhoaNnQPqcppeamc/xCJgD3Nupjl3taSpuZRfbiJQDUHdCPgMbxKicSQgghbk8WF6JxcXHs2rWr4nFUVBSKolyxQ/78+fPX3cwk1HF5Wj4+Mgg/b/uM/K05Zl4bGhEYRtPacTd4t/0oRiNpM2ahGAx41g4hcsTDakcSQgghblsWF6L9+vXjyJEjTJgwgczMTGJjY6lbty7Tp08nMzOT7du3s2bNGqJkw4dDURSFPSnmQtRe0/L5pRdJyt4HQN+GPRzq2Nczq36n+OgxAGLHP4mrt/36qQohhBDiShYXokOHDuWOO+5gw4YN7Nu3DxcXFx577DGOHz9O3759GTduHKWlpYwePdqWeYWVTuYUkXvR3LapbSP7nKa0Lm0rRsWEr4cP3SId54Su8vO5ZP74EwAhPXsQ1Ka1yomEEEKI25vFfUTd3NyYM2cOCQkJFZuWRowYAcDSpUvx9PRkyJAh3HvvvbZJKm7K5Wn5QD8PYsJs37ZJb9STcHwrAL2iu+DpQA3s0+d8g6msDDd/f6IflR9MQgghhNqsOlkJoE+fKzeejBgxoqIgFY7n8rR860a1cXGx/RR54sm9FJQXoUHjUA3s83fuIn+HuaND1JhRuAc4Vk9TIYQQ4nZU5WfNC8dRVm7g0PE8ANo2ss/60N8vbVJqW685tf1q2eWeN2IsKyP967kABDRpTO1ePVTNI4QQQgizSkdEO3TowBNPPMG4ceMqHltCo9FIL1EHcSg9D4PRhEZjHhG1tWN5Jzieb27Z1C+up83vZ6mTCxdTfu48GldXYsc/gcZFfn8JIYQQjqDSQrSwsJCysrIrHgvnsifFfKxnbP0aBPp52vx+vx/bBED9gLo0q93I5vezhDYzi9PLVwIQNugBfCIiVE4khBBCiMsqLURTUlKu+1g4vr2X1ofaY1r+YmkBiSf3ANC34Z0O0bJJMZk4/sVXKEYjnrVrU1+O8RRCCCEcitVzlHq9nosXL17x3JYtWygvL6+yUOLWncnVcjpXC9inf2hC+jaMJiM+7t50j+xo8/tZ4tz6DRQlm39AxTw5DldP248KCyGEEMJyVhWiK1as4I477mDp0qUVz5lMJiZMmED37t3ZsmVLlQcUN2ffUfNoqK+XG40igmx6L4PJyLo0c8umHtGd8XL3sun9LKEvKCDj+/kA1OzSmeB2bVVOJIQQQoj/ZXEhmpiYyCuvvILBYKBGjRoVzxsMBoYNG4bJZGL8+PHs3bvXJkGFdfYfPQ9Ai4YhuLradnPO7lMHuFBWAEBfB2nZlPHdfAxFxbh4eRE9bqzacYQQQghxDRZXKHPmzMHPz4+lS5fy4IMPVjzv4eHB5MmT+eWXX/D09OTLL7+0SVBhOaNJ4a+0XABaNgyx+f3WXWpg3yK0MXX87dMm6noKk1M4t8HcRirykeF41qypciIhhBBCXIvFhWhKSgr9+/cnMjLymq9HRkbSr18/9u3bV2XhxM05nn0RbakegJYNbdvL80zROQ7mmNdh3tWgm03vZQnFaKzoGeoTGUHdAf1UTiSEEEKIylhciJaUlODu7n7d9/j5+cmmJQdw4Jh5Wr5WoBdhIX42vdfl4zyDvAJpW6+FTe9liZx169EeTwcg5olxaFxdVU4khBBCiMpYXIhGRESwY8cOjEbjNV9XFIWkpCTq169fZeHEzblciLaMC7FpGyWdUc+mE4kA9IzpgpuLukWfvrCIzB9+BKBWt64ENmuqah4hhBBCXJ/FhWj//v1JS0vjnXfeuaLRPYBOp+O9994jNTWVvn37VnlIYblyvZEjJ/IBaGXj9aE7s/dRpNOi0WjoE3OHTe9liawFP1VsUIoaM1rtOEIIIYS4gUob2v+vMWPGsHr1ahYtWsRvv/1GkyZN8Pf3p7i4mOTkZIqLi2nYsGHFkaBCHckn8tAbTIDtNypd3qTUum4zavkG2/ReN1Kcns7ZNWsBCB/yEJ61ZIOSEEII4egsHhH19PTkxx9/5OGHH8bV1ZXdu3ezceNGdu3ahcFgYMiQISxYsAAfHx9b5hU3cOCYebd8RB1/ggJs18/zZMFpks+nAXB3rLqblBRFIf2rOaAoeNWrS70H7lM1jxBCCCEsY/GIKJg3I7355pu8/vrrZGVlUVBQgI+PDzExMTfcyCTsY/+l9aG2npa/PBpayyeYVnXUXYt5ftNmilJSAYh5/DFc5N+iEEII4RSsKkQrPuTmRkxMTFVnEbeoqETH8Wzz8ast42xXiJYbdGzJSAKgd0xXXFxs2zD/egwlJRUnKAV3aE9Qm9aqZRFCCCGEdSotROfNm0erVq1o0aJFxWNLjRo16taTCav9lZaLooCLi4ZmMbZbI/ln1m5K9KW4aFzoFdPVZvexxMmFi9FfuIjG3Z3ox8aomkUIIYQQ1qm0EJ0yZQqTJk2qKESnTJlyw1ZAiqKg0WikEFXJgUvHejaKCMLHy3bT05en5duHtSTIO9Bm97mRkpPZnFm5CoCwQQ/gVaeOalmEEEIIYb1KC9FJkybRsWPHiscTJ060aU9Kcesq+ofacH1o1sVTpOVnAHCXypuUTnzzHYrRiGdILeoPfvDGHxBCCCGEQ6m0ED116hQXLlyoePz000/bJZC4OeculHA6VwtAKxuuD914qYF9iE8wzUIb2ew+N3Jhz14u7jUfJxs1ZhSunp6qZRFCCCHEzal0l8maNWs4fPhwxePGjRszc+ZMu4QS1vvrUtsmTw9X4iKCbHIPg8nI1kzzJqU7ozvholFnk5LJYODEN98D4N84nppdu6iSQwghhBC3ptJKQqPRcOzYsYrHiqKgKIpdQgnrHUo3F6KNo4Jxd7NNgbjvzCEKy4sBuDOqk03uYYmcP9ZSmp0NQPRjY2XJiBBCCOGkKp2ab9KkCRs3bqRHjx4EBZlH2H7++WfWr19/3QtqNBqWLl1atSnFDR06ngdAs1jb7Za/PC3fJKQhoX627VNaGUNxMVk/LQQgpGcP/Bs2UCWHEEIIIW5dpYXo5MmTGT9+PGfOnOHs2bNoNBpyc3PJzc297gVldMr+zl0oISe/BIBmMbVsco+CskL2nT4IQI/ozja5hyWyfl5sPk/e05PIkQ+rlkMIIYS4VQaDgfnz57N06VJOnjxJzZo1uffeexk/fjxeXrY7HdGRVFqIxsfHs3HjRs6fP095eTl9+vRh9OjR0prJAV0eDfVwcyEuooZN7rE1cydGxYSXmyedwtvY5B43UpJ9irOrfwcg7MGBeNaU8+SFEEI4r9dff50VK1bQqlUrHnnkEdLS0vjqq69ISkrihx9+wM3tps4dcio3/F8YEmKegm3fvj2NGzcmLCzM5qGEdQ4dN49Sx0cF4+7mWuXXVxSlYlq+c3hbvNzU2aGe8d08FKMRj5o1CRv0gCoZhBBCiKqwe/duVqxYQf/+/fn0008rnv/ss8+YPXs2K1euZNCgQSomtA+Ld7XMnz+fgQMHVjwuKysjJyfHJqGEdQ6lX14faptp+RMXsjhZcBqAHtHqbFK6uP8AF3btBiBy1Ahp1ySEEMKppaWlERISwmOPPXbF8/3790dRFPbv369SMvuyesx3/vz5/Pzzz6Snp6PRaDhy5Ajfffcdf/31F6+99lrFCKq1tFotM2bMYO3ateTl5RETE8Pjjz9Ov379bvhZg8HA119/zcqVKzl58iQ+Pj60adOGZ599lvj4+JvK4yzyCko5c6l/qK02Kl0eDa3jF0J8LftvDlKMRk588x0AfnENCel+h90zCCGEuH2NHDmSvLw8Zs+ezQcffEBSUhJGo5H27dvz8ssv06CB+bvxRjWHRqNh3rx5tG/fnmHDhjFs2LCr3nPixAmAm66nnI3FhaiiKDzzzDMkJCSgKApeXl6Ul5cDkJ2dzerVqzly5AgLFy4kMNC6Yx+NRiMTJkxg586d3H333YSHh7Nu3Tqef/55iouLGTJkyHU//89//pPVq1fTpEkTRowYQW5uLmvWrCExMZH58+fTvHlzq/I4k4OX1oe6u7nQyAb9Q/VGPduydgHmTUpqbEbLWbeekswsAGLGPYrGRZ3+pUIIIa5NbzCRe7FU7RiVqlXD+5ZbGxYWFvLwww9Tq1YthgwZQmZmJuvXr+fw4cNs2LABDw8PJk2adMPrVLbEsbi4mC1btvDvf/+boKAgBg8efEt5nYXFhehPP/3EunXruOeee3j99ddZtGgRs2bNAuD555+ntLSUJUuW8P333/PMM89YFWLZsmUkJSXxwgsv8MQTTwDmI0WHDh3KRx99RN++ffH397/mZ7dt28bq1asZMGAAn3zyScXzw4cPZ+TIkbz33nv8/PPPVuVxJpfXhzaKDMLDverXh+4+/RdaXQkaNHSP6njjD1Qxg1ZL1oKfAKjV/Q78G8XZPYMQQojK6Q0mnvpwPecudW9xRLWDffjyld63VIzm5eXxwAMP8MEHH1Q8N3nyZJYsWcKGDRvo27evRYXotaxfv56JEycC4O3tzbfffkudOnVuOqszsfhvZMmSJcTExPDZZ58RGhp6xciYr68v7733Ho0bN2bdunVWh1i4cCHe3t6MGTOm4jlvb2+efPJJiouL+eOPPyr97JYtW9BoNBV/gZe1adOGjh07cuDAAYqLi63O5Cwq+ofaqG3TpkvT8s1D46nlE2yTe1xP9i9L0RcU4uLhQdSoEXa/vxBCCHHZ3+sUgG7duqEoCllZWbd0XR8fH8aOHct9992H0Whk3Lhx7Nu375au6SwsHhFNT09n2LBhuFxnWrRTp04sXLjQqgA6nY7Dhw/Trl07PDw8rnitffv2KIrC7t27Kx2i7ty5M/7+/kRGRl712uXrabVa/Pz8rMrlDC4UlnHqvLnItsX60PzSi+w/ewRQp3do2blznF65CoB6A+/H8zZZLyOEEM7E3c2FL1/pXe2n5gGioqKueHx5tlav1wMwffr0Gy5he/DBB6lXr94Vz3Xu3JnOnc3fs8OHD2fUqFG8+uqr1x2Iqy4sLkQ1Gg1lZWXXfU9xcbHVawhPnTqF0WgkIiLiqtdCQ0Nxd3cnMzOz0s/37NmTnj17XvV8QUEBu3fvJiAggNq1a1uVyVlc3i3v5qqhUWTVrw/dkpGEoij4uHvTIaxllV//RrJ++AlFr8c9MJCwQQNv/AEhhBCqcHdzoW4tX7Vj2Nz/DphdrnkuH4E+c+bMG9ZBHTt2vKoQ/bs2bdrQu3dv1q5dS3p6OjExMbeY2rFZXIjGxcWxbds2dDrdVX8RACUlJWzdupWGDRtaFaCgoACg0jWgvr6+NzW1/vHHH1NcXMzYsdX3LPLL60Mbhgfh5VG1TW8VRamYlu8S0Q4Pt6v/zm2p+Hg65zdvASB8+D9w8/G26/2FEEIIa6WkpFj83uTkZE6cOEH//v2veu3yhqaLFy9WWTZHZfE49eDBgzl58iQvvvgi586du+K1nJwcnnvuOXJycqxuvmowGICrf2Vc5u7ujk6ns+qa33zzDYsXLyY8PPyqtaPVyeUd880bVP360GN5JzhdZO4T29PO0/KKopDx3TwAvMPqEXpXb7veXwghhLC1GTNm8OKLL3L8+PGrXktNTQWgfv369o5ldxYPow0ePJjt27fz+++/k5CQgLu7OwA9evQgJycHRVHo0aMHQ4d+ye+sAAAgAElEQVQOtSqA56XG5JcL0v+l1+vx9rZ8NGzOnDl8/PHH1KhRgy+++KJarg0FKCgu52ROEQDNYqp+fejl0dCwgDo0CI6q8utfz8W9+yj4y3yufeTokbjcBkecCSGEuL307duX9evX8/nnn/P5559XzN6uXbuW7du307Vr12q7tPDvrPqG/+yzz+jQoQMLFiwgLS0NRVE4e/YsERERDB069KamwS/3HC0qKrrm61qtttJp+//10Ucf8c033xAUFMQ333xT0WC2Orq8PtTVRUPjqKrdzV5u0LH9pPkUox5R9u0dqhiNZHw/H4CAJo0J7tDebvcWQggh7OXee+9l5cqVrFu3jsGDB9OhQwcyMzPZuHEjoaGhvPvuu2pHtAurh5qGDx/O8OHDKSsro6CgAF9f31sadQwLC8PNzY3s7OyrXsvJyUGv1xMdHX3D67z55pssWrSI2rVrV/siFP67PrRBeA28PKt2xHBn9n5K9WW4aFzs3jv03MZNFc3ro8aMqrbre4UQQjiXyr6PNBrNTX1XaTQavvjiC2bPns2yZcv44YcfqFGjBkOGDOHpp5+Wk5VuxMvLCy8vr1sO4OrqSsuWLTl48CB6vb5iyh8gKSkJgNatW1/3Gh9//DGLFi0iPDycb7/99rZYU/Hf/qE2mJbPME/Lt6rThCBv607JuhXGsjKyfjQfPlCza2dpXi+EEMIhzJ8//5rPd+7cmeTk5Ju+rqurK+PHj2f8+PE3fQ1nZ1UhmpmZyeLFizl9+jR6vb6iXcHfaTQapk+fblWI+++/n7feeos5c+ZU/GVotVpmz55NQEAA99xzT6Wf3b59O3PmzKFWrVrMmzePunXrWnVvZ1So1ZFxphCo+o1Kudp8DuWYF0nbu3fo6RW/ocvPR+PmRuRIaV4vhBBCVHcWF6KHDh1i5MiRlJWVXbMAvexmhqcHDx7M0qVLmTZtGgcPHiQ6OpqEhASysrKYMmUKPj4+gLktQkJCAvHx8fTp0weAadOmAeb2UkuWLLnm9UeNGkVAQIDVuRzV4UvrQ11ssD50U8YOFBT8PHxpW695lV77enQXCzi1dBkAdfrejXfd2+NoMyGEEOJ2ZnEhOn36dEpLS3nggQe466678Pf3r7L1e66ursydO5epU6eyZs0aEhMTiY2NZdq0adx1110V70tOTmbmzJkMHDiQPn36UFpayoEDB9BoNCQmJpKYmHjN6z/wwAPVqhA9lG5eHxobFoiPl/sN3m05RVHYfGm3/B2R7XF3rbpr38jJnxdhLC3F1ceH8H8Msdt9hRBCCKEeiwvRvXv30qlTJz788EObBPHz82Py5MlMnjy50vcMGjToij6l3t7eVjWPrS4q1ofGVu20fPL5NHK05iK3Z3SXKr329ZRkn+LsH2sBqP/QINyr0Y8GIYQQQlTO4ob2BoOB5s3tN1Urrq24VM+J0+bTqKr6fPnLvUMjA8OIqmG/DV+Z838EkwmPmjWpe98Au91XCCGEEOqyuBCNi4sjPT3dllmEBY6k56Eo4KKBJtFVV4iW6ctIzN4LmDcp2attUmFyCvk7zN0RIkcMx/XSAQdCCCGEqP4sLkRHjx7Nxo0b2bFjhy3ziBs4eKl/aHRYIH7eVbeGc0f2PsoN5bhqXOgW2aHKrns9iqKQ8e3/t3fncVVX+ePHX5d9VxFRQRFXLoqIJuKSNrhmmZpbpaIOlTZqps2Y2lTTlLnlTKVl5dfK3UxNq1+uuGWlIq6ogDubigrKjsDl8/sD7x0RLttdQHg/Hw8ej/jc8znnfDieeHM+Zyk8ytOxuTcNnupllnKFEEIIUT2Ue45obm4u7du3JzQ0lM6dO9OiRQvd8ZwPU6lUzJ4926iVFP+jPVHJr4Vx54fuf/Ba/gkPf1zsyneSlaGSDx8h/cF5us3Gh6CytDRLuUIIIYSoHsodiD4cXIaHhxMeHl5iOglETScrJ48rCfcA484PvZlxm6jbFwH4S/OuRsu3NAV5ecSuXgtA3YAO1OsYYJZyhRBCCFF9lDsQnT9/vinrIcrh/NUUChRQqaCdEU9UOni1cLpFHVtnAhr7GS3f0iTt3kPOjZugUuE9YZxZyhRCCCFE9VLuQPThbZNE1dCeL+/d2AVnBxuj5FmgFHDwWmEg2tM7CCsL078ez8/KIu77TQC4Bz+FY3Nvk5cphBBCiOqn3IuVHpacnMzBgwf5+eefAbhz5w4ajcaoFRPFmWL/0LNJMdzJSgHgL97meS2fuGUr+WlpWNjY4DX6JbOUKYQQQojqp0JnzaekpPCvf/2LvXv3oigKKpWKwYMHs2nTJn744Qc+/vhjOnfubKq61mrZ9/O5qJ0fasTX8gcejIa2rNcMr7qeRstXn/vJyVz/+f8B0HjQM9g2MO6iKyGEEOJxEBISwrFjx0pNs2bNGgIDA81Uo6pR7kA0PT2d0aNHc+3aNZo1a4aVlZVuX9GCggJu3LjBxIkT2bx5My1atDBZhWurqGspFBQogPHmh2blZnM04SRQuHeoOcSt30hBbi5Wzk40GT7MLGUKIYQQ1c3w4cMJCgoqdj09PZ1Vq1bh5uZWK+KpcgeiX3/9NdeuXePtt99m3LhxLF26lGXLlgEwZcoUPD09mTNnDitWrGDevHkmq3BtpZ0f6tXImTpOxtn0/c/4CPI0eVhZWNGjmelHsjNj47i1bz8ATUeNxMrJ0eRlCiGEENXR0KFDS7w+a9YsVCoV8+fPp359456gWB2Ve47onj176NKlC+PGFa5wfvTknaFDh/Lkk0+WOcwsKkc7P7S9EeeHHniwWj7QswNONqYPCmNXr4WCAmwbutNo4ACTlyeEEEI8Tn7//Xd++uknBg8eTM+ePau6OmZR7hHR69evM2BA6cGDj48PR48eNbhSoqic3Hwuxt8FjLd/aGLaTS4kF06tCDbDa/nUyLPcjTgOQLOxo7GwNt6pUEIIIYQphYSEkJyczPLly1mwYAFHjx5Fo9EQGBjIzJkzadWqFQBqtbrUfFQqFatXr9Y773Px4sXY29vzj3/8w+jPUF2VOxB1dHTk1q1bpaa5ceMGjo7yutXYYq7dJV9j3PmhBx6cpFTPvg7+DX2Nkqc+SkEB11Y+OMqzZUvcnuxh0vKEEEIIY0tLS2P06NG4ubkxcuRIYmNj2bt3L+fOnWPfvn3Y2NgwderUMvPx9Cx5YfD27duJjo7m1VdfpUGDBsaufrVV7kA0ICCAsLAw7ty5g5tb8dfDCQkJ7Nu3r8SJt8IwkVcK54c2cXeinrOdwflpCjT8dq1w5Pop765YWFRqF69yu/PHYTIuXQbAe0IIKhOXJ4QQwrzyNfncyb5b1dXQy82+HlaWFdooqJjk5GSGDBnCggULdNfeeecdtmzZwr59+3j66afLFYjqs3r1aqytrQkJCTGono+bcrfKyy+/zMGDBxk9ejTTpk3TjY7Gx8dz+vRp/vvf/5KTk8P48eNNVtnaytjzQ88kRXE3JxUw/Wr5grw84tauA6DeE52o69/epOUJIYQwr3xNPm/seJ/bmclVXRW9GjjW57OB7xscjE6YMKHI9z179mTz5s3ExcUZlG90dDSnTp1iyJAhuLu7G5TX46bcLRIYGMg777zDvHnzmDlzpu56//79df89ffp0unUzzzZAtUVunoYLccadH7r/wWt5n/ot8HBuaJQ89bm5czc5N5NApaLZuLEmLUsIIYQwJW9v7yLfOzs7A5CXlwfA0qVLiy3mftSwYcPw8PAocu2nn35CpVIxcuRI41X2MVGhPw3GjBlDly5d+P7774mMjCQ1NRVHR0fatm3LyJEj6dChg6nqWWvFxN4lL78AMM6JShn3M4lIPAOYfjQ0PzOT+I0PjvLsHYyjdzOTlieEEML8rCyt+Gzg+zX+1TyAjU3R47W1QaeiFK7j+OKLL8oMRIOCgooFogcPHsTV1ZUnnnjC4Do+bircKq1bt+bdd981RV1ECbT7h3q4OeLqYvj80N/jjpFfkI+NpTXdvEz7Dz7xx23kp6c/OMrzRZOWJYQQoupYWVrRyKn2LLDRJzo6usL3JCYmcuXKFUaOHFlmEFsTGbRqJDMzk3Pnzhk8N0Lod/aKcc+X166WD2rSEQdre6PkWZL7dx46yvO5Z7F1q/mb8gohhBAVFRkZCUDHjh2ruCZVo8wR0evXrxMeHo6NjQ29evXCyckJgBUrVvDFF1+Qk5MDQJs2bfjwww/x9/c3bY1rkbx8DdHXUgDjzA+Nu5fIlbuFfzSYeu/QuA3fPzjK05kmw583aVlCCCHE4yoqKgqVSkXbtm2ruipVotRAdNmyZSxbtgyNRgOAi4sLS5Ys4datWyxevBgAV1dXsrKyiImJ4a9//Svbtm2jadOmpq95LRATe5fcB/NDjbFiXjsa2sDBlbbubQzOT5/CozwPAND0hRFYyd6yQgghRIni4+MBat1qeS29r+b37NnDkiVLqFu3LmPGjGHcuHHY2dkxffp0li1bhqenJ1u3buXPP/8kPDycqVOnkpmZyapVq8xZ/xot8sG2TY3dHHGra9hr9PwCDYdiwwF4qnlXLFSm28tTe5SnXaOGNHpajvIUQgjx+NM3f1OlUhk0tzM1NRWVSqVbgV/b6B0R/f7776lfvz6//PIL9erVA2DSpEk8++yzXLt2jaVLl+LrW3gij/Y0gT179sgRn0akXahkjNHQE9cjSb2fDsBfvE33Wv7emUjdUZ5eY+QoTyGEEI+/NWvWlHi9W7duREVFGZT3N998Y9D9jzu9w2JRUVH06tVLF4RC4Wv44OBgADp16lTsnh49epCYmGiCatY+uXn/mx/avpXhgej+q38C4Ofug7uTcRY+ParwKM/CzurUqiVuT3Y3STlCCCGEqBn0BqKpqaklnnWqvVa3bt1inzk4OOgWLwnDxMQ9PD/UsIVKd7NTOXnjHADBzU0XHN4++BuZl7VHeY6TozyFEEIIUSq9kYJGoym2cSuA9YNXrfrOJ9du6ioMc/bS//YPrV/HsPmhB68doUApwMHanqAmAcaoXjGa+/eJXVN4lKdrUCB12vuZpBwhhBBC1BwyZFVNaRcqGfpaXlEU3Wv5Hl6dsbEq/seFMSRu/Ync5BRUlpZ4TxhnkjKEEEIIUbNIIFoN5eZpiI7V7h9qWCAac+cKN9JvAaZ7LX8/OYXEH7cB0OiZgdg/cnSZEEIIIURJSt1HdO/evcUWH2mPr5ozZ06x9IauHBOFHj5f3tD5odrR0KZ1PGjpapqz3uPWbaDg/n2snJ3wenGkScoQQgghRM1TaiAaFRWlN7jcunVriddr4zmpxhb5YNsmzwaGzQ/Nycvhz/jCrZSCm3c3SdtkXLnCrX37AWj6wiisHpy8JYQQQghRFr2B6Pz5881ZD/EQbSBq6Gv5w/EnuJ9/H0sLS3o162KMqhWhKApXv1kJioKdhweNBsrm9UIIIYQoP72B6PPPy/ngVSE3T0NM7F3A8I3sta/lO3v442Jn/BMbUsKPkXa2cFuo5n8dh4VVqQPsQgghhBBFyGKlaqbI/FADVsxfT08i+k7hnp6mWKRUkJfHtZWrAajj3556gZ2NXoYQQgghajYJRKuZM5e080OdcHWxq3Q+ey//DkA9+zp0aORrlLo97Mb2HeRcvwEqFd5/HS9zg4UQQghRYRKIVjPa+aGGjIbmavI4cPUwAL2b98DSwtIoddPln3KX+A0/ANCwbx+cWjQ3av5CCCGEqB0kEK1GsnLydOfL+xsQiIYnnCQ9NxOVSkWfFj2MVT2da6vWoMnOxtLRkWYho42evxBCCCFqB1ldUo2cvZKMpkBBpYIOrRtUOp89lw8B0LGxH26OrsaqHgBp56O4feAgAM3GvIR1nTpGzV8IIYSojRRFYfjw4bRq1YpFixYV+3zbtm3Mnj27xHuff/75x3a3IwlEq5FTF24D0LJJXVwcK3cUZ3zqdaJuXwKgf8ueRqsbgKLRcGX5CgAcm3vT6On+Rs1fCCGEqK3mzp3L+fPnadWqVYmfX7hwAZVKxaRJk7B6ZJcaX1/jrwUxFwlEq5GTMYVHcXZsU/nR0LAHi5TcHFwJaNTOKPXSurlrD5lXrwHQ/NWXUVkad+6pEEIIUdvk5ubyr3/9i61bt5a68PfChQvUq1eP6dOnm7F2pidzRKuJO/eySbiVAUDHNu6VyuN+fi4Hrx0BoE+LHlhYGK9589LSiFu3AYAGT/WiTru2RstbCCGEqI1OnDjBc889x7Zt2+jRoweKouhNe/HiRb2jpY8zGRGtJk5dKBwNtbWxRO1dr1J5/BkXQVZeNhYqC3obeZFS7Jp15GdkYGFnR7PxIUbNWwghhKjOQkJCSE5OZvny5SxYsICjR4+i0WgIDAxk5syZugBRrVaXmo9KpWL16tUEBgYCsHPnTlJTU5k7dy5du3alT58+Jd6XlpZGUlIS/fr1M+6DVQMSiFYTJ2MK54f6taiPtVXFX3krisLuS78B0NnTn3r2xltElHY+iqTdYQA0fWEktvWNuwBKCCHE460gL4/7d5Kruhp62brVx8La2qA80tLSGD16NG5ubowcOZLY2Fj27t3LuXPn2LdvHzY2NkydOrXMfDw9PXX/PWjQIF5//XWcnZ1JTEzUe8+FCxeAwtf4kydP5sSJE2g0Grp27cqbb75J8+aP7zaKEohWAwUFCqcuFgaiHX0q91o+5s4VLt+NBeDpVk8Zr255eVz64isAHJp54TF4kNHyFkII8fgryMvjxORp3L91q6qropetuzudli0xKBhNTk5myJAhLFiwQHftnXfeYcuWLezbt4+nn366XIHow/z9/cuVThuIbt68mV69ejFixAguXbrE3r17OXLkCBs2bHhsX9tLIFoNXL2eSlpmLgABlVyotP3iPgCa1fGknbuP0eqWsGUr2QkJoFLRasrf5Dx5IYQQtdaECROKfN+zZ082b95MXFycScvVaDQ0adKEGTNm8Oyzz+qu79ixgxkzZvDuu++yYcMGk9bBVCSqqAZOPti2ydXFDq+GzhW+/05mCuEJpwAY2CbYaMdtZiUkkLBpCwCNnxmIs08bo+QrhBCi5rCwtqbTsiU1/tU8gLe3d5HvnZ0Lf2fn5eUBsHTp0jJ/Bw8bNgwPD48KlRsSEkJISPH1GQMHDmT9+vVERESQlJREw4YNK5RvdSCBaDUQEZUEQEefBpUKIndeOkiBUoCzrRNPegUapU5KQQGXv/gKJT8fm/r18RorJygJIYQomYW1NfaNG1V1NUzOxqboHt/a39na1e5ffPFFmb/Hg4KCKhyIlqZdu3ZERESQkJAggaiouLTMXKKuFv4V2aVtxTtxTv599l4p3Du0X8snsbGq3Eb4j0oK20va+SgAWr72KlYO9kbJVwghhKipoqOjTZJvTEwMaWlputX2D8vOzgbAzs7OJGWbmuwjWsWORydRoICVpUWlFir9du0ImblZWKos6G+kRUo5t25x7dtVANTv3g3XLsYZZRVCCCFExc2cOZPx48eTkpJS7LNTp05ha2v72C5WkkC0ih09dxMA/9Zu2NtWbIBaU6Dh5+g9AHTz6oyrfV2D66MUFHBpyRdosrOxcnamxcSXDc5TCCGEEJXXv39/CgoK+Oyzz4pcX7lyJTExMQwdOhRbW9sqqp1h5NV8FcrLL+BEdOF2F5V5LX84/ji3Mgtf6w9VG+fc9xu/bic18iwALSdPwqZe5TbXF0IIIYRxhIaGsmfPHn744QcuXLhAQEAA0dHRHD58mDZt2vD3v/+9qqtYaTIiWoXOXblD9v18AALbVmyCsaIobIvaDUAnj/Z41fUs446yZSUkELt6HVB4jKdb924G5ymEEELUBPoWIalUKqPtVqMvLwcHB9avX8+ECRNISkpi7dq1xMbG8te//pX169frVu8/jmREtAqFny9cLd/cwwX3eg4VuvfkjbPEpRaewvC87wCD61KQl8fFT5dSkJuLTX1XeSUvhBBCPLBmzZoSr3fr1o2oqCijlOHp6VlqXo6OjsyaNYtZs2YZpbzqQkZEq0hBgcKRszeAir+WVxSFLee2A+DboDU+bi0Nrk/s2vVkXLwEQKvXp2Dl5GRwnkIIIYQQpZFAtIrExN7l9t3CLRd6dKjYfmLHr0dyMeUaAMPbDjS4LslHj3F9288AeAwdTL2OAQbnKYQQQghRFglEq8hvpxIAaNrQCe/GLuW+r0ApYGNkYdDYzr0N7RuqDapHzq1bXFryOQBObVrTLGSMQfkJIYQQQpSXBKJVQFOg8Mfp6wD07OBZoUnOh+OPE/tgbuhL7YcYNEG6IDeXmEX/JT8jA0tHR3xmvilnyQshhBDCbCQQrQLnrtzhbvp9AJ4MKP9q93xNPhsjfwEKV8q3cWtR6TooisKlz78k4+JFAFq/8Tp27hXfUF8IIYQQorIkEK0Ce4/FA4Wr5Zs2LP+WC79e2MfNjNuoUPGi32CD6pC4ZSu3D/4GgNfoF6kfJKcnCSGEEMK8JBA1s4zsPH5/8Fq+bxevct+XknWPzecLV8r3bfkk3vWaVLoOyYePErumcL9Qtyd70GTUiErnJYQQQghRWRKImtnB4/Hk5mmwsbIg+Imm5b5vzekt3M+/j5ONIy+2r/xoaGrkWWL+8wkATq1a0mraFKNtxCuEEEIIURESiJqRoijsPBILFG7Z5OxgU677Tt88zx9xEQC82H4wzraV2+Mz49Jloj5agJKXh12jhvj+cw6Wj+nZtEIIIYR4/MkSaTM6dyWZazfSABjQ1btc92TkZvJleOGJDi1dm9G3xZOVKjv94iXOv/8hmuxsrOvVo92/38PGVc6RF0IIIUTVkUDUjLbsLzy5qIVHHdo2dy0zvaIofHt8IynZ97C2tGZq0AQsLCo+iJ167hxRH85Hk52NlbMz7d5/F7tGFTvNSQghhBDC2KrNq/nMzEwWLlxInz59CAgIYNiwYezYsaPc9+/atYvhw4fTsWNHevXqxYIFC8jOzjZhjSvmSmIqEVGFZ8uP6N26XPMyd1/6jd/jjgGFe4Z6ulQ8eLx96A/Ovz/3wUhoXdrP+wBH72YVzkcIIYQQwtiqRSCq0WiYPHkyK1euxM/Pj7Fjx5KZmcmMGTPYtGlTmfdv3ryZN954g/v37xMSEkK7du1YuXIlEydOpKCgwAxPULZVv54HwMPNke7+jctMH3X7IitP/gBAZw9/nmkTXKHylIICYtdt4MLi/1KQm4ttAzfaz/sQB6/yr9QXQgghhDClavFqftu2bRw9epQ333yTiRMnAjBlyhRGjRrFokWLePrpp3F2Lnm/zYyMDBYsWIBareaHH37AxqZwAdDSpUtZtmwZ27ZtY9iwYWZ7lpJcir/HiZhbAIx7pi2WlqXH/1fvxrPg0DI0SgGNndwLX8mryv83w/3bd7j42VJSI88C4Kz2QT3nLWzq1q38QwghhBBCGFm1GBHduHEj9vb2TJgwQXfN3t6eSZMmkZGRwa5du/Te+8svv5CZmUloaKguCAWYNGkSjo6ObNmyxZRVLxdrawusrSzo7NuwzNHQS8nXmHtwCdl5OdSxdWZWr8k42NiXqxxFo+Hmzt2cfGOGLgh179sbv7n/liBUCCGEENVOlY+I5ubmcu7cOTp37lwkkAQIDAxEURQiIiIYMaLkTddPnDihS/swGxsb/P39CQ8PJz8/H6sqPEO9WSMXNn70DBYWFqXODf0j7hjLwteQp8nD0dqefz41DQ/nhmXmrygK906cJHbNOjKvXgPAysmJlpMn4daju7EeQwghhBDCqKo8EE1MTESj0eBVwtzFhg0bYm1tTWxsrN774+PjsbKyonHj4iONnp6eaDQaEhMTadasahfoWFtZ6v3sTlYKa079yOH44wC4Obgyu+dkvOqWfg59Xlo6yX8e5sb2HWTFxumuuz3ZA+/Q8djWr2+cygshhBBCmECVB6KpqakAeueAOjo6kpGRoff+e/fu4eRU8gbv2uvp6ekG1tL48jX5nL99kd9jj3EoLhxNgQaAdu5teKNrKHXt6xS/JyODrLh40s5HkRp5ltTIsygaje5zZ1813uPG4tLW12zPIYQQQghRWVUeiObn5wMUey2vZW1tTW5ubqn367tXe720+80hLz+PQ7+s5V5iHDm52WTmZpGWnUZBQQEqBQIVBVtLG9q6tcI7pz73Yn8iJV9DfkYG+enp5KWlkXMzify0tGJ5W9jYUC+wM55DnsPZp00VPJ0QQgghROVUeSBq++CISW1A+qi8vDzs7fUv1rGzs9O7X6g2AHVwcChXXTQPRhdv3rxZrvTlde7IPnK++RFLwPHBl3sJ6dK4xZly5GfjVh+n1q2p064tdTq0x9LOjlQgNSHBmNUWQgghRC3WqFEjk6+xqfJAtE6dwlfQ+l6fZ2Zm6n1tD+Di4kJ8fHyJn2lf6et7df+o27dvAzBmzJhypa8yV4Dww1VdCyGEEELUYHv37qVJkyYmLaPKA1FPT0+srKxIKGE0Lykpiby8PJo3b673fm9vb06ePMnt27dp0KBBkc8SEhKws7PDw8OjXHXx8/Nj3bp1NGjQAEtL/YuLhBBCCCFqukZmOA68ygNRS0tLOnToQGRkJHl5eVhbW+s+O3r0KAAdO3bUe3+nTp348ccfiYiIYODAgbrrubm5nDlzBj8/v3Kfz25nZ0fnzp0r+SRCCCGEEKIiqsWG9oMHDyYtLY0VK1bormVmZrJ8+XJcXFwYMGCA3nv79u2Lg4MDX3/9dZG5ol999RVZWVmMHDnSpHUXQgghhBCVo1IURanqSmg0GkaPHs2ZM2cIDg6mefPmhIWFERcXx7x583j++ecBiI6OJiwsDLVaTd++fXX3r127lo8++ggvLy/69evHpUuXOHDgAN27d2fFihXlHhEVQgghhBDmUy0CUShcWPTpp5+yc+dOMjMzadmyJZMmTaJfv366NFu3buXtt99m6NChzJ8/v8j9P/30E9999x1Xr17Fzc2Np/aVOQYAABk5SURBVJ9+milTppR7xbwQQgghhDCvahOICiGEEEKI2kXeWQshhBBCiCohgagQQgghhKgSEogKIYQQQogqUaMC0czMTBYuXEifPn0ICAhg2LBh7Nixo9z379q1i+HDh9OxY0d69erFggUL9B4funHjRp577jkCAgLo06cPy5Yt0x0RKozDXO25bds21Gp1iV9z5swx5iPVaoa2p5aiKAwbNoy33npLbxrpn6ZnrvaU/mkehrRnfn4+X375Jc888wzt27cnKCiIv/3tb0RHR5eYXvqneZirTQ3to1W+ob2xaDQaJk+eTHh4OP3796dp06bs2bOHGTNmkJGRUeZ+ops3b+add96hVatWhISEcPHiRVauXMm5c+dYtWpVkS2gPvvsM7788ksCAgIYN24cJ0+eZMmSJVy5coXFixeb+lFrBXO254ULF1CpVEyaNKnYmbq+vr4meb7axtD2fNjcuXM5f/48rVq1KvFz6Z+mZ872lP5peoa251tvvcX27dtp27YtY8eO5c6dO+zcuZPDhw+zZs0a2rdvr0sr/dM8zNmmBvdRpYbYvHmz4uPjo3z99de6a1lZWcqgQYOUzp07K2lpaXrvTU9PV5544gllyJAhyv3793XXlyxZoqjVamXLli26a3FxcYqvr6/yyiuvFMlj9uzZilqtVo4cOWLEp6q9zNWeiqIoL7/8stKtWzfjP4TQMaQ9te7fv6/Mnj1b8fHxUdRqtTJz5sxiaaR/moe52lNRpH+agyHteejQIcXHx0d58803i1w/fvy40rZtW+WFF17QXZP+aT7malNFMbyP1phX8xs3bsTe3p4JEybortnb2zNp0iQyMjLYtWuX3nt/+eUXMjMzCQ0NxcbGRnd90qRJODo6smXLliLlKIrCa6+9ViSP6dOnoyhKkbSi8szVngAXL17UOxojjMOQ9gQ4ceIEzz33HNu2baNHjx4oenadk/5pHuZqT5D+aQ6GtOdvv/2GSqViypQpRa536tSJoKAgTp8+TUZGhq4c6Z/mYa42BcP7aI0IRHNzczl37hz+/v5FAg+AwMBAFEUhIiJC7/0nTpzQpX2YjY0N/v7+nD59mvz8fF1aa2trAgICiqRt2LAhzZo1K7UcUT7mbM+0tDSSkpJo06aNkZ9CaBnangA7d+4kNTWVuXPn8sEHH+hNJ/3T9MzZntI/Tc/Q9uzWrRuTJ0+mWbNmxT7T5peZmQlI/zQXc7apMfpojQhEExMT0Wg0eHl5FfusYcOGWFtbExsbq/f++Ph4rKysaNy4cbHPPD090Wg0JCYmAhAXF0fjxo2xtLQsMe3NmzfJzc014GmEOdvzwoULQGHHnTx5Ml27diUwMJDXX3+dq1evGumJajdD2xNg0KBB7Nmzh+HDh5eaTvqn6ZmzPaV/mp6h7RkcHMzrr79erM+lpqYSERGBi4sL7u7ugPRPczFnmxqjj9aIQDQ1NRUAZ2fnEj93dHQsMoz8qHv37uHk5FTiZ9rr6enpurL0lePk5ISiKLq/FETlmLM9tZ1o8+bNFBQUMGLECJ544gn27t3LqFGjuHTpUqWfQxQytD0B/P399d7/aFnSP03LnO0p/dP0jNGeJVm8eDEZGRkMGzYMlUqlK0v6p+mZs02N0UdrxKp57WvWR4egtaytrUv9Kys/P1/vvdrr2vtLS2ttbV0kragcc7anRqOhSZMmzJgxg2effVaXbseOHcyYMYN3332XDRs2VOo5RCFD27OiZUn/NC1ztqf0T9MzRXt+++23bNq0iaZNmxaZZyj90zzM2abG6KM1YkTU1tYW+N8P/1F5eXnY29vrvd/Ozk7vvdrGcnBwKDNtXl5ekbSicszZniEhIYSFhRXpQAADBw4kMDCQU6dOkZSUVOFnEP9jaHtWhPRP0zNne0r/ND1jt+eKFStYtGgRdevW5csvvyzydkr6p3mYs02N0UdrRCBap04d4H+vWx+VmZlZ6msgFxcXvcPU2uvaH7yLi4vech5NKyrHnO1Zmnbt2gGQkJBQZlqhn6HtWRHSP03PnO1ZGumfxmHM9ly0aBGLFy+mXr16fPfdd8VWUkv/NA9ztmlpyttHa0Qg6unpiZWVVYkPm5SURF5eHs2bN9d7v7e3N7m5udy+fbvYZwkJCdjZ2eHh4aFLe/PmzRK3G0lISMDLy0s3d0JUjjnbMyYmhmPHjpWYj/YUJjs7u8o8hnjA0PasCOmfpmfO9pT+aXrGas/33nuPb7/9Fnd3d9asWVPiRubSP83DnG1qjD5aIwJRS0tLOnToQGRkpG54X+vo0aMAdOzYUe/9nTp1KnE7g9zcXM6cOYOfn5/uJJ5OnTqRk5NDZGRkkbRJSUnExcXRqVMnYzxSrWbO9pw5cybjx48nJSWlWD6nTp3C1tZW9jA0kKHtWRHSP03PnO0p/dP0jNGeixcv5ocffqBp06asX79eb5tI/zQPc7apMfpojQhEAQYPHkxaWhorVqzQXcvMzGT58uW4uLgwYMAAvff27dsXBwcHvv766yJnkX/11VdkZWUVOQpr0KBBqFQqlixZUuRs3E8++QSVSsWIESOM/GS1k7nas3///hQUFPDZZ58VyWPlypXExMQwdOhQ3XwbUXmGtGdFSP80D3O1p/RP8zCkPf/44w9WrFiBm5sbq1evpkmTJnrTSv80H3O1qTH6qEop7UiLx4hGo2H06NGcOXOG4OBgmjdvTlhYGHFxccybN4/nn38egOjoaMLCwlCr1fTt21d3/9q1a/noo4/w8vKiX79+XLp0iQMHDtC9e3dWrFhR5GzyhQsXsnLlSnx9fenRowenTp0iIiKCoUOHMn/+fLM/e01krvbMysripZde4sKFCwQEBBAQEEB0dDSHDx+mTZs2rFu3zizz3Wo6Q9vzYYmJifTp04fBgwezaNGiYp9L/zQ9c7Wn9E/zMKQ9X3jhBU6fPk337t31jmiOGzcOFxcXQPqnuZirTY3RRy3ff//994369FXEwsKCgQMHkpWVxR9//MGJEydo1KgR7777bpHVXIcOHWLBggXY2toW+R+jv78/TZs25ezZsxw8eJCcnBxGjRrF+++/X2wLhCeffBInJydOnjzJH3/8gUqlIjQ0lL///e9FAlZReeZqT2trawYPHkxubi6nT5/myJEj5OXlMWLECBYuXCi/5IzE0PZ8WHp6OmvWrEGtVtOvX79in0v/ND1ztaf0T/OobHtmZ2fz73//G5VKRUJCAseOHSvxa9SoUboFNNI/zcNcbWqMPlpjRkSFEEIIIcTjRf78EEIIIYQQVUICUSGEEEIIUSUkEBVCCCGEEFVCAlEhhBBCCFElJBAVQgghhBBVQgJRIYQQQghRJSQQFUIIIYQQVUICUSGEEEIIUSUkEBWihtm6dStqtbrYl5+fH0FBQQwfPpwlS5Zw7969YvcmJiaiVqt1x79VRmJiIps2bTLkER4LeXl5rFy5kpycnKquSqWkpKSwevXqItfmzJmDWq1m7969VVSrx5daraZLly5VXQ0hHjtWVV0BIYRp+Pr60qdPH933+fn5pKSkcOzYMZYtW8b333/PihUraNu2rS6Ni4sLU6dOpUGDBpUqMzo6mlGjRtGrVy9Gjhxp8DNUZ2PHjuXMmTOMGDGiqqtSYSkpKfTr1w8vLy/GjRunu963b188PT1p0aJFFdZOCFGbSCAqRA2lVquZOnVqseuKorB06VKWLVvGq6++yi+//IKrqysAzs7OJd5TXmlpaeTm5lb6/sfJ7du3q7oKlZadnU1mZmax63369Cnyx4sQQpiavJoXopZRqVRMmzaNZ555hpSUFL788kuj5a0oitHyelw8js/8ONZZCFEzSSAqRC01ZcoUFEXhl19+0V3TN0f05MmTvPbaawQHB9O+fXt69uzJ9OnTOXv2rC7NnDlzGD9+PCqVirCwMNRqNZ9//rnu88uXL/PPf/6T/v3706FDBzp06MCAAQOYO3cuKSkpRcoLCQnB19eXzMxMFi1aRO/evWnfvj29e/dm4cKFZGRkFHuetLQ0/vOf/zBw4EACAgJ46qmnmDp1KufOnSuWNjo6mhkzZvDkk0/i5+dH7969+fe//82tW7fK/LmFh4ejVqu5ceMGAIGBgcVGEXfv3s348eMJDAzE39+fp59+mo8//rjEebmlKW8+2nnBmzdv5qeffuK5556jQ4cO9O7dm7lz55KcnKxL+/nnn9O3b19UKhVRUVGo1WrmzJkDwOzZs4vNEe3duzcDBgzgzp07vP322/To0YMOHTowbNgwXbo///yTMWPG0LFjR3r16sWcOXOKtWlpcyh79+6Nr69vkXZVq9WEhoYSGxvLtGnTCAoKomPHjowZM4bjx48DsH37doYNG0ZAQAC9e/dmwYIFZGdnV+hnXFG//fYb48aNIzAwkC5dujBjxgyuX79u0jKFqMnk1bwQtVTLli2pX78+KSkpREdHo1arS0x35swZQkNDsbKyol+/fjRo0ID4+Hh2797Nvn37WL9+PX5+fvTt2xcoDIpatGjBs88+qws8jhw5wsSJE7GysqJPnz54eHhw79499u/fz9q1a4mIiGDbtm3Fyg4NDSUhIYE+ffrg6OjIjh07+O6774iJieHbb7/Vpbtx4wZjxozhxo0b+Pn58eKLL3Lv3j127NjBwYMHWbFiBUFBQQCEhYUxY8YMVCoVffv2pUmTJly8eJHvv/+ePXv2sHr16lLnSHp6ejJ16lRWrVpFRkYGEydOxM3NTff5Bx98wPr163FxcSE4OJh69eoRERHBN998w44dO1i7di0eHh5ltk9l8tm0aROnT5/mL3/5Cz179uT48eOsXbuW/fv3s2HDBtzd3QkKCiI9PZ1Vq1bh5ubGSy+9pGt7lUqFSqUqVpeMjAxGjRqFg4MDQ4YMISkpie3bt/P666/z6quvsmLFCvr06cPYsWM5cOAAW7duJTk5meXLl5f5nKVJTExk5MiReHt7M3LkSC5fvsz+/ft5+eWXeemll1i7di0DBw6kW7du7NixQ7d47P333zeoXH3WrVvH3LlzcXBwoF+/fjg6OnLw4EFefPFFk5QnRK2gCCFqlB9//FHx8fFRZs+eXWbaESNGKGq1Wjlw4ICiKIqSkJCg+Pj4KEOHDtWlmTZtmqJWq5XDhw8XuXfLli2KWq1WZs2apbt29OhRxcfHR5kyZUqRtEOGDFF8fX2VyMjIItezsrKU4OBgRa1WK2fOnNFdHzt2rOLj46MMGTJESU9P111PTk5WunTpoqjVauXSpUu66xMnTlTUarXy+eefF8n/xIkTiq+vrzJo0CDd/QEBAUqXLl2Uy5cvF0kbFham+Pj4KM8//3yZPzdFUXT1frh+u3btUnx8fJRnn31WuXnzZpH0ixcvVnx8fJSxY8eWmXdF89G2uVqtVjZs2FAk/Ycffqj4+Pgof//733XXSmpnRVGU2bNnK2q1WgkLCyv2nKGhoUpeXp7u+sKFC3Vl/vrrr7rrWVlZSrdu3RS1Wq0kJyfrrvv4+CiBgYElPm9JP0tt3nPmzCmSdtq0aYqPj4/Stm1b5eTJk7rrSUlJSrt27ZSAgIASyzBUYmKi4u/vr3Tr1k25evWq7npmZqYSEhJS6vMJIfSTV/NC1GLW1tYApKen602jPJhPeOrUqSJzC4cMGUJYWBjz5s0rs5xp06bx8ccf4+fnV+S6vb09HTt2BCj2KlelUjFhwgScnJx011xdXXniiScAdK9Dk5OTOXToEE2aNGHKlClF8ujYsSNvvfUWI0aMIDc3l23btpGTk0NoaGixUc8+ffrQvXt3oqKiOHPmTJnPVJKNGzeiUqmYM2cODRs2LPLZG2+8gZeXFxEREVy+fNkk+WhHgx/25ptvUqdOHXbv3k1WVlalngvglVdewcrqfy/RtKPdXl5ePPPMM7rr9vb2+Pr6ApCQkFDp8rT+9re/FfleW25QUBABAQG66+7u7nh6epKTk1NkKoKx/Prrr+Tm5jJhwgS8vb111x0cHHjnnXeMXp4QtYW8mheiFtPOyXN0dNSbZvTo0ezbt49PP/2U1atX061bN7p160bPnj3x9PQsVzm9e/cG4O7du1y8eJH4+Hji4uKIiYnh6NGjAGg0mmL3lfSK3MXFBSjcxxPg/PnzFBQU0KlTpxLLnjBhgu6/IyMjgcI5og/PX9XSBmpnz57F39+/XM/2sHPnzmFhYVHiXEgrKys6depEfHw8Z8+epWXLlkbPp1u3bsXSOzg44OPjw7Fjx7h48SIdOnSo8HNB8bZwcHAACgPRR9nZ2QFw//79SpWlZWlpSdOmTctdrr29vVHKLUlUVBRAiT+/Nm3a6P5dCiEqRgJRIWopRVFITEwESv6lrtW1a1c2btzId999x6FDh9i+fTu//vorKpWKoKAg3nvvvTL3nYyPj2fBggXs379fN6pav359/P39adasGTExMSWu5LaxsSl2TTuHUZs+NTUVKNx6qiypqakoisLOnTvLTFcZGRkZ2NjY6EaaH6Ud3SxrQU1l82ncuHGJ6d3d3YHCBV2Vpe+PFVtb20rnWRZt0GnscleuXFlswZuzszPjx4/Xe09Z/87q1q1b4cVoQggJRIWotSIjI8nMzMTV1bXU0TmAdu3asXjxYhRFISoqiiNHjvDrr7/qFiHt3r0bC4uSZ/rk5OQwbtw4kpKSGD9+PAMGDKBFixa6EaQ333yTmJiYSj+HNlgpaSW9tnztCJ2joyMqlYrvvvuOrl27VrpMfZycnEhNTSUtLa3EETJtMFOvXj2T5KPvlCdtAKrdL7aqFBQUlHjdkCkDlbF69WrdrgdaHh4epQaidevWBfT/kWLuZxCippA5okLUUt9++y0qlarM4zxXr17N3LlzgcLRyLZt2xIaGsqmTZto1qwZiYmJurmAJa24/vPPP7lx4wYDBw5k1qxZBAQEFAmuLly4AFR+b0vtyVAnT54s8fPp06fTvn17Ll68SNu2bVEUhdOnT5eYdt26dXz++edcu3atzHJLetZ27doB6KYbPOrIkSMA+Pj4lJp3ZfMp6WeQm5vL6dOncXR0pHXr1nrrbmrW1tZkZ2cXC0bv3r1b6RHoytq3bx9RUVFFvso61tTf3x9FUTh27FixzxISErhz546pqitEjSaBqBC1jKIoLF++nJ07d+Lu7s5rr71Wavo//viDtWvXsn379iLX7927x71797C1tdVtX6RdzPLw6Ura0chHR6CgcE/LS5cuFbunIho1akT37t2Ji4vjm2++KfLZiRMn+P3332nSpAmtW7dm6NCh2NjY8H//93+6OX9aR44cYf78+XzzzTe60a/SlPSsL7zwAoqisHjx4mLP+8knn3Dt2jWeeOKJIotdSlLZfPbt28fBgwd13yuKwqJFi0hNTWXYsGG6qQ4l1d3UWrVqRUFBAWFhYUWuf/rpp4/FBvuDBg3CycmJNWvWcP78ed313Nzcci3YE0KUTF7NC1FDRUVFFVmQk5uby507dwgPDychIYGGDRvy9ddflzm3csaMGURERPCPf/yDn3/+mdatW5Oenk5YWBhpaWnMnDlT93pcO0fx6NGjzJs3j65du9KjRw9atGjByZMnGTFiBEFBQdy/f58jR45w+fJlGjRowJ07d7h7926ln/XDDz9kzJgxLF68mL1799KhQwdu3brFrl27sLGx4ZNPPtHV74MPPuCdd95h5MiRBAcH06xZM+Li4ti3bx8A8+bNK1cg6uHhQVxcHG+99RYBAQFMnTqV/v37M2bMGNavX8/gwYN1+38eO3aM8+fP4+npycKFC8vMu7L5ODo6MnnyZIKDg2nSpAnh4eGcP3+e9u3bM336dF06V1dXbG1tuXr1Ku+99x6dOnVi6NCh5f1xV0pISAhvv/02M2fOZP/+/bi6unL48GGuX7+Or68v0dHRJi3fUPXr1+eDDz7grbfe4sUXX6Rfv364urpy6NAh0tPTZbGSEJUkgagQNZBKpSImJqbI3EtLS0ucnZ1p3rw5o0aN4qWXXioxCH10U3O1Ws26dev46quvOH78OL///juOjo74+fkxduxYgoODdWkbNWrE7Nmz+fbbb/n+++9JT0+nd+/efPfddyxZsoTDhw+zdu1a6tevj7e3N1OmTMHT05MXXniBvXv3MmbMmCL1KC9PT09+/PFHvvrqK90m+Y6OjvTt25cpU6boXkkDDB06lFatWvHNN99w7NgxDhw4QIMGDejbty8vv/wy7du3L1eZs2bN4p///Cfh4eGcO3dOt9XUu+++S2BgIBs2bGD//v3k5+fj6enJ5MmTCQ0NLbIdVWkqk8/QoUNp3rw5q1at4tChQ3h4ePDGG2/w8ssvF1n4ZWVlxUcffcSnn37K1q1biYuLKzUQ1dcW+jbAL8mwYcOwsLBgzZo17NixA3t7e7p3785nn33Gxx9/XOI84cqUa8ppB8888wweHh589dVX/P777+Tn59O5c2dmzZrFK6+8QmZmpsnKFqKmUimPwzsRIYQQem3dulV3xKr2uE4hhHgcyBxRIYQQQghRJSQQFUIIIYQQVUICUSGEqAEqMl9TCCGqC5kjKoQQQgghqoSMiAohhBBCiCohgagQQgghhKgSEogKIYQQQogqIYGoEEIIIYSoEhKICiGEEEKIKvH/AVe2F7AhXUv8AAAAAElFTkSuQmCC"/>
          <p:cNvSpPr>
            <a:spLocks noChangeAspect="1" noChangeArrowheads="1"/>
          </p:cNvSpPr>
          <p:nvPr/>
        </p:nvSpPr>
        <p:spPr bwMode="auto">
          <a:xfrm>
            <a:off x="8923338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362"/>
            <a:ext cx="7704856" cy="5418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452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2"/>
          <a:srcRect l="32619" r="21611"/>
          <a:stretch/>
        </p:blipFill>
        <p:spPr>
          <a:xfrm>
            <a:off x="5796136" y="165802"/>
            <a:ext cx="3156325" cy="63595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New probabilistic approach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/>
                      </a:rPr>
                      <m:t>𝐴</m:t>
                    </m:r>
                    <m:r>
                      <a:rPr lang="en-US" sz="2400" b="0" i="1" dirty="0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dirty="0" smtClean="0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400" b="0" i="1" dirty="0" smtClean="0">
                                <a:latin typeface="Cambria Math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2400" b="0" i="1" dirty="0" smtClean="0">
                                <a:latin typeface="Cambria Math"/>
                              </a:rPr>
                              <m:t>2</m:t>
                            </m:r>
                          </m:den>
                        </m:f>
                        <m:r>
                          <a:rPr lang="en-US" sz="2400" i="1" dirty="0">
                            <a:latin typeface="Cambria Math"/>
                          </a:rPr>
                          <m:t>,</m:t>
                        </m:r>
                        <m:r>
                          <a:rPr lang="en-US" sz="2400" i="1" dirty="0">
                            <a:latin typeface="Cambria Math"/>
                          </a:rPr>
                          <m:t>0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,…,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0</m:t>
                        </m:r>
                      </m:e>
                    </m:d>
                  </m:oMath>
                </a14:m>
                <a:r>
                  <a:rPr lang="en-US" sz="2400" b="0" dirty="0" smtClean="0">
                    <a:latin typeface="Cambria Math"/>
                  </a:rPr>
                  <a:t> </a:t>
                </a:r>
                <a:r>
                  <a:rPr lang="en-US" sz="2400" dirty="0"/>
                  <a:t>current phenotype</a:t>
                </a:r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𝑍</m:t>
                    </m:r>
                    <m:r>
                      <a:rPr lang="en-US" sz="2400" b="0" i="1" smtClean="0">
                        <a:latin typeface="Cambria Math"/>
                      </a:rPr>
                      <m:t>∼</m:t>
                    </m:r>
                    <m:sSup>
                      <m:sSup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</a:rPr>
                          <m:t>𝑁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</a:rPr>
                          <m:t>𝑛</m:t>
                        </m:r>
                      </m:sup>
                    </m:sSup>
                    <m:r>
                      <a:rPr lang="en-US" sz="2400" b="0" i="1" smtClean="0">
                        <a:latin typeface="Cambria Math"/>
                      </a:rPr>
                      <m:t>(</m:t>
                    </m:r>
                    <m:r>
                      <a:rPr lang="en-US" sz="2400" b="0" i="1" smtClean="0">
                        <a:latin typeface="Cambria Math"/>
                      </a:rPr>
                      <m:t>0</m:t>
                    </m:r>
                    <m:r>
                      <a:rPr lang="en-US" sz="2400" b="0" i="1" smtClean="0">
                        <a:latin typeface="Cambria Math"/>
                      </a:rPr>
                      <m:t>,</m:t>
                    </m:r>
                    <m:r>
                      <a:rPr lang="en-US" sz="2400" b="0" i="1" smtClean="0">
                        <a:latin typeface="Cambria Math"/>
                      </a:rPr>
                      <m:t>1</m:t>
                    </m:r>
                    <m:r>
                      <a:rPr lang="en-US" sz="24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sz="2400" b="0" i="1" dirty="0" smtClean="0">
                    <a:latin typeface="Cambria Math"/>
                  </a:rPr>
                  <a:t> </a:t>
                </a:r>
                <a:r>
                  <a:rPr lang="en-US" sz="2400" dirty="0" smtClean="0"/>
                  <a:t>multivariate normal </a:t>
                </a:r>
                <a:r>
                  <a:rPr lang="en-US" sz="2400" dirty="0" err="1" smtClean="0"/>
                  <a:t>r.v</a:t>
                </a:r>
                <a:r>
                  <a:rPr lang="en-US" sz="2400" dirty="0" smtClean="0"/>
                  <a:t>.</a:t>
                </a:r>
                <a:endParaRPr lang="en-US" sz="2400" dirty="0"/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𝑋</m:t>
                    </m:r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r>
                      <a:rPr lang="en-US" sz="2400" b="0" i="1" smtClean="0">
                        <a:latin typeface="Cambria Math"/>
                      </a:rPr>
                      <m:t>𝑟</m:t>
                    </m:r>
                    <m:r>
                      <a:rPr lang="en-US" sz="2400" b="0" i="1" smtClean="0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/>
                          </a:rPr>
                          <m:t>𝑍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</m:d>
                      </m:den>
                    </m:f>
                  </m:oMath>
                </a14:m>
                <a:r>
                  <a:rPr lang="en-US" sz="2400" b="0" dirty="0" smtClean="0">
                    <a:latin typeface="Cambria Math"/>
                  </a:rPr>
                  <a:t>  </a:t>
                </a:r>
                <a:r>
                  <a:rPr lang="en-US" sz="2400" dirty="0"/>
                  <a:t>mutation</a:t>
                </a:r>
                <a:r>
                  <a:rPr lang="en-US" sz="2400" b="0" dirty="0" smtClean="0">
                    <a:latin typeface="Cambria Math"/>
                  </a:rPr>
                  <a:t> </a:t>
                </a:r>
              </a:p>
              <a:p>
                <a:pPr marL="0" indent="0" algn="l" rtl="0">
                  <a:buNone/>
                </a:pPr>
                <a:endParaRPr lang="en-US" sz="2400" b="0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:r>
                  <a:rPr lang="en-US" sz="2400" dirty="0"/>
                  <a:t>Probability of improvement:</a:t>
                </a:r>
              </a:p>
              <a:p>
                <a:pPr marL="0" indent="0" algn="l" rtl="0">
                  <a:buNone/>
                </a:pPr>
                <a:endParaRPr lang="en-US" sz="2000" dirty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𝑝</m:t>
                      </m:r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𝐴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/>
                                </a:rPr>
                                <m:t>&lt;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𝐴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r>
                        <a:rPr lang="en-US" sz="2000" i="1">
                          <a:latin typeface="Cambria Math"/>
                        </a:rPr>
                        <m:t>𝑃</m:t>
                      </m:r>
                      <m:r>
                        <a:rPr lang="en-US" sz="20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0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0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0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0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  <a:blipFill rotWithShape="1">
                <a:blip r:embed="rId3"/>
                <a:stretch>
                  <a:fillRect l="-185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296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410944" cy="1143000"/>
          </a:xfrm>
        </p:spPr>
        <p:txBody>
          <a:bodyPr/>
          <a:lstStyle/>
          <a:p>
            <a:r>
              <a:rPr lang="en-US" dirty="0" smtClean="0"/>
              <a:t>New intuition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</p:spPr>
            <p:txBody>
              <a:bodyPr>
                <a:no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i="1" smtClean="0">
                          <a:latin typeface="Cambria Math"/>
                        </a:rPr>
                        <m:t>𝑃</m:t>
                      </m:r>
                      <m:r>
                        <a:rPr lang="en-US" sz="24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4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4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 smtClean="0"/>
              </a:p>
              <a:p>
                <a:pPr marL="0" indent="0" algn="ctr" rtl="0">
                  <a:lnSpc>
                    <a:spcPct val="150000"/>
                  </a:lnSpc>
                  <a:buNone/>
                </a:pPr>
                <a:r>
                  <a:rPr lang="en-US" sz="2400" dirty="0"/>
                  <a:t>For a mutation to improve fitness, the </a:t>
                </a:r>
                <a:r>
                  <a:rPr lang="en-US" sz="2400" b="1" dirty="0" smtClean="0"/>
                  <a:t>fraction of </a:t>
                </a:r>
                <a:r>
                  <a:rPr lang="en-US" sz="2400" b="1" dirty="0"/>
                  <a:t>the mutation </a:t>
                </a:r>
                <a:r>
                  <a:rPr lang="en-US" sz="2400" dirty="0" smtClean="0"/>
                  <a:t>that is in </a:t>
                </a:r>
                <a:r>
                  <a:rPr lang="en-US" sz="2400" dirty="0"/>
                  <a:t>the </a:t>
                </a:r>
                <a:r>
                  <a:rPr lang="en-US" sz="2400" b="1" dirty="0" smtClean="0"/>
                  <a:t>“right” direction </a:t>
                </a:r>
                <a:r>
                  <a:rPr lang="en-US" sz="2400" dirty="0" smtClean="0"/>
                  <a:t>must </a:t>
                </a:r>
                <a:r>
                  <a:rPr lang="en-US" sz="2400" dirty="0"/>
                  <a:t>be larger than </a:t>
                </a:r>
                <a:r>
                  <a:rPr lang="en-US" sz="2400" dirty="0" smtClean="0"/>
                  <a:t>the </a:t>
                </a:r>
                <a:r>
                  <a:rPr lang="en-US" sz="2400" b="1" dirty="0" smtClean="0"/>
                  <a:t>ratio </a:t>
                </a:r>
                <a:r>
                  <a:rPr lang="en-US" sz="2400" dirty="0" smtClean="0"/>
                  <a:t>of the </a:t>
                </a:r>
                <a:r>
                  <a:rPr lang="en-US" sz="2400" b="1" dirty="0" smtClean="0"/>
                  <a:t>mutation </a:t>
                </a:r>
                <a:r>
                  <a:rPr lang="en-US" sz="2400" b="1" dirty="0"/>
                  <a:t>size </a:t>
                </a:r>
                <a:r>
                  <a:rPr lang="en-US" sz="2400" dirty="0" smtClean="0"/>
                  <a:t>and twice the </a:t>
                </a:r>
                <a:r>
                  <a:rPr lang="en-US" sz="2400" b="1" dirty="0" smtClean="0"/>
                  <a:t>difference </a:t>
                </a:r>
                <a:r>
                  <a:rPr lang="en-US" sz="2400" dirty="0" smtClean="0"/>
                  <a:t>between the </a:t>
                </a:r>
                <a:r>
                  <a:rPr lang="en-US" sz="2400" b="1" dirty="0" smtClean="0"/>
                  <a:t>current </a:t>
                </a:r>
                <a:r>
                  <a:rPr lang="en-US" sz="2400" dirty="0" smtClean="0"/>
                  <a:t>and </a:t>
                </a:r>
                <a:r>
                  <a:rPr lang="en-US" sz="2400" b="1" dirty="0" smtClean="0"/>
                  <a:t>optimum phenotypes</a:t>
                </a:r>
                <a:r>
                  <a:rPr lang="en-US" sz="2400" dirty="0" smtClean="0"/>
                  <a:t>.</a:t>
                </a:r>
                <a:endParaRPr lang="he-IL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  <a:blipFill rotWithShape="1">
                <a:blip r:embed="rId2"/>
                <a:stretch>
                  <a:fillRect l="-1055" r="-234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/>
          <p:nvPr/>
        </p:nvPicPr>
        <p:blipFill rotWithShape="1">
          <a:blip r:embed="rId3"/>
          <a:srcRect l="32619" r="21611"/>
          <a:stretch/>
        </p:blipFill>
        <p:spPr>
          <a:xfrm>
            <a:off x="5598381" y="285854"/>
            <a:ext cx="3156325" cy="6359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0649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8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672" y="1700808"/>
            <a:ext cx="5688632" cy="3600400"/>
          </a:xfrm>
        </p:spPr>
        <p:txBody>
          <a:bodyPr>
            <a:normAutofit/>
          </a:bodyPr>
          <a:lstStyle/>
          <a:p>
            <a:pPr rtl="0"/>
            <a:r>
              <a:rPr lang="en-US" b="1" dirty="0">
                <a:solidFill>
                  <a:schemeClr val="bg1"/>
                </a:solidFill>
              </a:rPr>
              <a:t>Predicting microbial growth in a mixed culture</a:t>
            </a:r>
          </a:p>
        </p:txBody>
      </p:sp>
    </p:spTree>
    <p:extLst>
      <p:ext uri="{BB962C8B-B14F-4D97-AF65-F5344CB8AC3E}">
        <p14:creationId xmlns:p14="http://schemas.microsoft.com/office/powerpoint/2010/main" val="42038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 fontScale="92500" lnSpcReduction="20000"/>
          </a:bodyPr>
          <a:lstStyle/>
          <a:p>
            <a:pPr marL="57150" indent="0" algn="l" rtl="0">
              <a:buNone/>
            </a:pPr>
            <a:r>
              <a:rPr lang="en-US" dirty="0"/>
              <a:t>Strains must have a genotypic or phenotypic </a:t>
            </a:r>
            <a:r>
              <a:rPr lang="en-US" dirty="0" smtClean="0"/>
              <a:t>marker.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costly, more so for non-model organisms.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growth in mixed culture:</a:t>
            </a:r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135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824"/>
    </mc:Choice>
    <mc:Fallback xmlns="">
      <p:transition advTm="43824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workspace\curveball_project\ms\Fig-model_fittin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1"/>
          <a:stretch/>
        </p:blipFill>
        <p:spPr bwMode="auto">
          <a:xfrm>
            <a:off x="179512" y="3645024"/>
            <a:ext cx="8824788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curve data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87575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Data </a:t>
            </a:r>
            <a:r>
              <a:rPr lang="en-US" dirty="0"/>
              <a:t>from two experiments with </a:t>
            </a:r>
            <a:r>
              <a:rPr lang="en-US" i="1" dirty="0"/>
              <a:t>E. </a:t>
            </a:r>
            <a:r>
              <a:rPr lang="en-US" i="1" dirty="0" smtClean="0"/>
              <a:t>coli </a:t>
            </a:r>
            <a:r>
              <a:rPr lang="en-US" dirty="0" smtClean="0"/>
              <a:t>strains: (</a:t>
            </a:r>
            <a:r>
              <a:rPr lang="en-US" dirty="0" smtClean="0">
                <a:solidFill>
                  <a:srgbClr val="00B050"/>
                </a:solidFill>
              </a:rPr>
              <a:t>DH5</a:t>
            </a:r>
            <a:r>
              <a:rPr lang="el-GR" dirty="0" smtClean="0">
                <a:solidFill>
                  <a:srgbClr val="00B050"/>
                </a:solidFill>
              </a:rPr>
              <a:t>α</a:t>
            </a:r>
            <a:r>
              <a:rPr lang="en-US" dirty="0" smtClean="0"/>
              <a:t> vs. </a:t>
            </a:r>
            <a:r>
              <a:rPr lang="en-US" dirty="0" smtClean="0">
                <a:solidFill>
                  <a:srgbClr val="FF0000"/>
                </a:solidFill>
              </a:rPr>
              <a:t>TG1</a:t>
            </a:r>
            <a:r>
              <a:rPr lang="en-US" dirty="0" smtClean="0"/>
              <a:t>) fitted a growth model </a:t>
            </a:r>
          </a:p>
          <a:p>
            <a:pPr marL="0" indent="0" rtl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				</a:t>
            </a:r>
            <a:r>
              <a:rPr lang="en-US" sz="1800" dirty="0" err="1" smtClean="0"/>
              <a:t>Baranyi</a:t>
            </a:r>
            <a:r>
              <a:rPr lang="en-US" sz="1800" dirty="0" smtClean="0"/>
              <a:t> &amp; Roberts, 1994</a:t>
            </a:r>
            <a:endParaRPr lang="en-US" sz="1800" dirty="0"/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Rectangle 3"/>
          <p:cNvSpPr/>
          <p:nvPr/>
        </p:nvSpPr>
        <p:spPr>
          <a:xfrm>
            <a:off x="2123728" y="3804000"/>
            <a:ext cx="15680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 lag phase</a:t>
            </a:r>
            <a:endParaRPr lang="he-IL" b="1" dirty="0"/>
          </a:p>
        </p:txBody>
      </p:sp>
      <p:sp>
        <p:nvSpPr>
          <p:cNvPr id="5" name="Rectangle 4"/>
          <p:cNvSpPr/>
          <p:nvPr/>
        </p:nvSpPr>
        <p:spPr>
          <a:xfrm>
            <a:off x="6012160" y="3789040"/>
            <a:ext cx="1895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without lag phase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22825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Mixed culture prediction</a:t>
            </a:r>
            <a:endParaRPr lang="he-IL" dirty="0"/>
          </a:p>
        </p:txBody>
      </p:sp>
      <p:pic>
        <p:nvPicPr>
          <p:cNvPr id="5124" name="Picture 4" descr="D:\workspace\curveball_project\ms\Fig-Competition_predic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99"/>
          <a:stretch/>
        </p:blipFill>
        <p:spPr bwMode="auto">
          <a:xfrm>
            <a:off x="395536" y="1052736"/>
            <a:ext cx="8208911" cy="566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43" y="6562785"/>
            <a:ext cx="3687763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566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 marL="571500" indent="-514350" algn="l" rtl="0">
              <a:buFont typeface="+mj-lt"/>
              <a:buAutoNum type="arabicPeriod"/>
            </a:pPr>
            <a:r>
              <a:rPr lang="en-US" sz="2800" dirty="0" smtClean="0"/>
              <a:t>Fit </a:t>
            </a:r>
            <a:r>
              <a:rPr lang="en-US" sz="2800" dirty="0"/>
              <a:t>growth models to growth curve</a:t>
            </a:r>
            <a:r>
              <a:rPr lang="en-GB" sz="2800" dirty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Predict competition </a:t>
            </a:r>
            <a:r>
              <a:rPr lang="en-US" sz="2800" dirty="0"/>
              <a:t>results</a:t>
            </a:r>
            <a:endParaRPr lang="en-GB" sz="2800" dirty="0"/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Infer fitness</a:t>
            </a:r>
            <a:endParaRPr lang="en-US" sz="2800" dirty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/>
              <a:t>Ram et al. (2015) </a:t>
            </a:r>
            <a:r>
              <a:rPr lang="en-US" sz="2600" i="1" dirty="0"/>
              <a:t>Predicting competition results from growth curves</a:t>
            </a:r>
            <a:r>
              <a:rPr lang="en-US" sz="2600" dirty="0"/>
              <a:t>. </a:t>
            </a:r>
            <a:r>
              <a:rPr lang="en-US" sz="2600" dirty="0" err="1" smtClean="0"/>
              <a:t>bioRxiv</a:t>
            </a:r>
            <a:r>
              <a:rPr lang="en-US" sz="2600" dirty="0" smtClean="0"/>
              <a:t>, 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182"/>
    </mc:Choice>
    <mc:Fallback xmlns=""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rtl="0"/>
            <a:r>
              <a:rPr lang="en-US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1" algn="l" rtl="0"/>
            <a:r>
              <a:rPr lang="en-US" dirty="0" smtClean="0"/>
              <a:t>Deep 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dirty="0" smtClean="0"/>
              <a:t>Null </a:t>
            </a:r>
            <a:r>
              <a:rPr lang="en-US" dirty="0"/>
              <a:t>model for detection of </a:t>
            </a:r>
            <a:r>
              <a:rPr lang="en-US" dirty="0" smtClean="0"/>
              <a:t>frequency-dependent interactions:</a:t>
            </a:r>
          </a:p>
          <a:p>
            <a:pPr lvl="1" algn="l" rtl="0"/>
            <a:r>
              <a:rPr lang="en-US" dirty="0" smtClean="0"/>
              <a:t>Cooperation</a:t>
            </a:r>
          </a:p>
          <a:p>
            <a:pPr lvl="1" algn="l" rtl="0"/>
            <a:r>
              <a:rPr lang="en-US" dirty="0" smtClean="0"/>
              <a:t>Interference</a:t>
            </a:r>
          </a:p>
          <a:p>
            <a:pPr algn="l" rtl="0"/>
            <a:r>
              <a:rPr lang="en-US" dirty="0" smtClean="0"/>
              <a:t>Compete </a:t>
            </a:r>
            <a:r>
              <a:rPr lang="en-US" dirty="0"/>
              <a:t>hypothetical </a:t>
            </a:r>
            <a:r>
              <a:rPr lang="en-US" dirty="0" smtClean="0"/>
              <a:t>strains</a:t>
            </a:r>
          </a:p>
          <a:p>
            <a:pPr algn="l" rtl="0"/>
            <a:r>
              <a:rPr lang="en-US" dirty="0" smtClean="0"/>
              <a:t>Predict adaptive evolution</a:t>
            </a:r>
          </a:p>
          <a:p>
            <a:pPr algn="l" rtl="0"/>
            <a:r>
              <a:rPr lang="en-US" dirty="0" smtClean="0"/>
              <a:t>Interpret fitness differences</a:t>
            </a:r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28592"/>
          </a:xfrm>
        </p:spPr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sz="2000" u="sng" dirty="0" smtClean="0"/>
              <a:t>Stress-induced mutagenesis</a:t>
            </a:r>
          </a:p>
          <a:p>
            <a:pPr lvl="1" algn="l" rtl="0"/>
            <a:r>
              <a:rPr lang="en-US" sz="2000" dirty="0"/>
              <a:t>Can </a:t>
            </a:r>
            <a:r>
              <a:rPr lang="en-US" sz="2000" b="1" dirty="0"/>
              <a:t>evolve </a:t>
            </a:r>
            <a:r>
              <a:rPr lang="en-US" sz="2000" dirty="0"/>
              <a:t>due to 2nd order </a:t>
            </a:r>
            <a:r>
              <a:rPr lang="en-US" sz="2000" dirty="0" smtClean="0"/>
              <a:t>selection</a:t>
            </a:r>
            <a:endParaRPr lang="en-US" sz="2000" dirty="0"/>
          </a:p>
          <a:p>
            <a:pPr lvl="1" algn="l" rtl="0"/>
            <a:r>
              <a:rPr lang="en-US" sz="2000" dirty="0"/>
              <a:t>In </a:t>
            </a:r>
            <a:r>
              <a:rPr lang="en-US" sz="2000" b="1" dirty="0"/>
              <a:t>constant &amp; changing </a:t>
            </a:r>
            <a:r>
              <a:rPr lang="en-US" sz="2000" dirty="0"/>
              <a:t>environments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b="1" dirty="0"/>
              <a:t>asexual </a:t>
            </a:r>
            <a:r>
              <a:rPr lang="en-US" sz="2000" dirty="0" smtClean="0"/>
              <a:t>populations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Evolution 2012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dirty="0"/>
              <a:t>the presence of rare </a:t>
            </a:r>
            <a:r>
              <a:rPr lang="en-US" sz="2000" b="1" dirty="0" smtClean="0"/>
              <a:t>recombination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in preparation</a:t>
            </a:r>
            <a:endParaRPr lang="en-US" sz="1600" b="1" dirty="0" smtClean="0"/>
          </a:p>
          <a:p>
            <a:pPr lvl="1" algn="l" rtl="0"/>
            <a:r>
              <a:rPr lang="en-US" sz="2000" dirty="0" smtClean="0"/>
              <a:t>Increases </a:t>
            </a:r>
            <a:r>
              <a:rPr lang="en-US" sz="2000" dirty="0"/>
              <a:t>the rate of </a:t>
            </a:r>
            <a:r>
              <a:rPr lang="en-US" sz="2000" b="1" dirty="0"/>
              <a:t>complex adaptation rate</a:t>
            </a:r>
          </a:p>
          <a:p>
            <a:pPr lvl="1" algn="l" rtl="0"/>
            <a:r>
              <a:rPr lang="en-US" sz="2000" dirty="0"/>
              <a:t>Without reducing the </a:t>
            </a:r>
            <a:r>
              <a:rPr lang="en-US" sz="2000" b="1" dirty="0"/>
              <a:t>population mean fitness</a:t>
            </a:r>
          </a:p>
          <a:p>
            <a:pPr lvl="1" algn="l" rtl="0"/>
            <a:r>
              <a:rPr lang="en-US" sz="2000" dirty="0"/>
              <a:t>Breaks the </a:t>
            </a:r>
            <a:r>
              <a:rPr lang="en-US" sz="2000" b="1" dirty="0"/>
              <a:t>trade-off </a:t>
            </a:r>
            <a:r>
              <a:rPr lang="en-US" sz="2000" dirty="0"/>
              <a:t>between </a:t>
            </a:r>
            <a:r>
              <a:rPr lang="en-US" sz="2000" i="1" dirty="0"/>
              <a:t>adaptability </a:t>
            </a:r>
            <a:r>
              <a:rPr lang="en-US" sz="2000" dirty="0"/>
              <a:t>and </a:t>
            </a:r>
            <a:r>
              <a:rPr lang="en-US" sz="2000" i="1" dirty="0"/>
              <a:t>adaptedness</a:t>
            </a:r>
            <a:endParaRPr lang="en-US" sz="2400" dirty="0"/>
          </a:p>
          <a:p>
            <a:pPr marL="514350" lvl="1" indent="0" rtl="0">
              <a:buNone/>
            </a:pPr>
            <a:r>
              <a:rPr lang="en-US" sz="1600" dirty="0"/>
              <a:t>Ram &amp; Hadany, PRSB </a:t>
            </a:r>
            <a:r>
              <a:rPr lang="en-US" sz="1600" dirty="0" smtClean="0"/>
              <a:t>2014</a:t>
            </a:r>
            <a:endParaRPr lang="en-US" sz="2000" dirty="0" smtClean="0"/>
          </a:p>
          <a:p>
            <a:pPr marL="0" indent="0" algn="l" rtl="0">
              <a:buNone/>
            </a:pPr>
            <a:r>
              <a:rPr lang="en-US" sz="2000" u="sng" dirty="0" smtClean="0"/>
              <a:t>New approach to Fisher’s geometric model</a:t>
            </a:r>
          </a:p>
          <a:p>
            <a:pPr marL="0" indent="0" rtl="0">
              <a:buNone/>
            </a:pPr>
            <a:r>
              <a:rPr lang="en-US" sz="1600" dirty="0" smtClean="0"/>
              <a:t>Ram &amp; Hadany, TPB 2015</a:t>
            </a:r>
          </a:p>
          <a:p>
            <a:pPr marL="0" indent="0" algn="l" rtl="0">
              <a:buNone/>
            </a:pPr>
            <a:r>
              <a:rPr lang="en-US" sz="2000" u="sng" dirty="0" smtClean="0"/>
              <a:t>Predicting microbial growth in a mixed culture</a:t>
            </a:r>
          </a:p>
          <a:p>
            <a:pPr marL="0" indent="0" rtl="0">
              <a:buNone/>
            </a:pPr>
            <a:r>
              <a:rPr lang="en-US" sz="1600" dirty="0" smtClean="0"/>
              <a:t>Ram et al., </a:t>
            </a:r>
            <a:r>
              <a:rPr lang="en-US" sz="1600" dirty="0" err="1" smtClean="0"/>
              <a:t>bioRxiv</a:t>
            </a:r>
            <a:r>
              <a:rPr lang="en-US" sz="1600" dirty="0" smtClean="0"/>
              <a:t> preprint</a:t>
            </a:r>
            <a:endParaRPr lang="he-IL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3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in a changing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26768" cy="4373563"/>
          </a:xfrm>
        </p:spPr>
        <p:txBody>
          <a:bodyPr>
            <a:no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In changing environments </a:t>
            </a:r>
            <a:r>
              <a:rPr lang="en-US" sz="2800" b="1" dirty="0" smtClean="0"/>
              <a:t>rapid adaptation </a:t>
            </a:r>
            <a:r>
              <a:rPr lang="en-US" sz="2800" b="0" dirty="0" smtClean="0"/>
              <a:t>can be favored by natural selection (</a:t>
            </a:r>
            <a:r>
              <a:rPr lang="en-US" sz="2800" b="0" i="1" dirty="0" smtClean="0"/>
              <a:t>adaptability</a:t>
            </a:r>
            <a:r>
              <a:rPr lang="en-US" sz="2800" b="0" dirty="0" smtClean="0"/>
              <a:t>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The mutation rate must </a:t>
            </a:r>
            <a:r>
              <a:rPr lang="en-US" sz="2800" b="1" dirty="0" smtClean="0"/>
              <a:t>balance </a:t>
            </a:r>
            <a:r>
              <a:rPr lang="en-US" sz="2800" b="0" dirty="0" smtClean="0"/>
              <a:t>between </a:t>
            </a:r>
            <a:r>
              <a:rPr lang="en-US" sz="2800" b="0" i="1" dirty="0" smtClean="0"/>
              <a:t>adaptability </a:t>
            </a:r>
            <a:r>
              <a:rPr lang="en-US" sz="2800" b="0" dirty="0" smtClean="0"/>
              <a:t>and </a:t>
            </a:r>
            <a:r>
              <a:rPr lang="en-US" sz="2800" b="0" i="1" dirty="0" smtClean="0"/>
              <a:t>adaptedness    </a:t>
            </a:r>
          </a:p>
          <a:p>
            <a:pPr marL="0" indent="0" rtl="0">
              <a:buNone/>
            </a:pPr>
            <a:r>
              <a:rPr lang="en-US" sz="2000" b="0" dirty="0" smtClean="0"/>
              <a:t>Leigh 1973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48" y="1589112"/>
            <a:ext cx="3810000" cy="4504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19630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yoavram\Downloads\LabTrip201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6" t="12308" r="3431" b="30050"/>
          <a:stretch/>
        </p:blipFill>
        <p:spPr bwMode="auto">
          <a:xfrm>
            <a:off x="35496" y="3898783"/>
            <a:ext cx="5672129" cy="2914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0" name="TextBox 19"/>
          <p:cNvSpPr txBox="1"/>
          <p:nvPr/>
        </p:nvSpPr>
        <p:spPr>
          <a:xfrm>
            <a:off x="3453468" y="1184553"/>
            <a:ext cx="2161982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b="1" dirty="0" smtClean="0"/>
              <a:t>Judith Berman</a:t>
            </a:r>
          </a:p>
          <a:p>
            <a:r>
              <a:rPr lang="en-US" sz="1600" dirty="0" err="1" smtClean="0"/>
              <a:t>Maayan</a:t>
            </a:r>
            <a:r>
              <a:rPr lang="en-US" sz="1600" dirty="0" smtClean="0"/>
              <a:t> Bibi</a:t>
            </a:r>
          </a:p>
          <a:p>
            <a:r>
              <a:rPr lang="en-GB" sz="1600" dirty="0" smtClean="0"/>
              <a:t>Ella </a:t>
            </a:r>
            <a:r>
              <a:rPr lang="en-GB" sz="1600" dirty="0" err="1" smtClean="0"/>
              <a:t>Shtifman</a:t>
            </a:r>
            <a:r>
              <a:rPr lang="en-GB" sz="1600" dirty="0" smtClean="0"/>
              <a:t> Segal</a:t>
            </a:r>
            <a:endParaRPr lang="en-US" sz="1600" dirty="0" smtClean="0"/>
          </a:p>
          <a:p>
            <a:r>
              <a:rPr lang="en-GB" sz="1600" dirty="0" err="1" smtClean="0"/>
              <a:t>Noa</a:t>
            </a:r>
            <a:r>
              <a:rPr lang="en-GB" sz="1600" dirty="0" smtClean="0"/>
              <a:t> Wertheimer</a:t>
            </a:r>
          </a:p>
          <a:p>
            <a:r>
              <a:rPr lang="en-GB" sz="1600" dirty="0" smtClean="0"/>
              <a:t>Alex Rosenberg</a:t>
            </a:r>
          </a:p>
          <a:p>
            <a:r>
              <a:rPr lang="en-GB" sz="1600" dirty="0" err="1" smtClean="0"/>
              <a:t>Adi</a:t>
            </a:r>
            <a:r>
              <a:rPr lang="en-GB" sz="1600" dirty="0" smtClean="0"/>
              <a:t> </a:t>
            </a:r>
            <a:r>
              <a:rPr lang="en-GB" sz="1600" dirty="0" err="1" smtClean="0"/>
              <a:t>Zisman</a:t>
            </a:r>
            <a:endParaRPr lang="en-GB" sz="1600" dirty="0" smtClean="0"/>
          </a:p>
          <a:p>
            <a:r>
              <a:rPr lang="en-GB" sz="1600" dirty="0" smtClean="0"/>
              <a:t>Feng </a:t>
            </a:r>
            <a:r>
              <a:rPr lang="en-GB" sz="1600" dirty="0" smtClean="0"/>
              <a:t>Yang</a:t>
            </a:r>
            <a:endParaRPr lang="en-US" sz="16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187" y="1165969"/>
            <a:ext cx="2790661" cy="32932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b="1" dirty="0" err="1" smtClean="0"/>
              <a:t>Lilach</a:t>
            </a:r>
            <a:r>
              <a:rPr lang="en-US" sz="2400" b="1" dirty="0" smtClean="0"/>
              <a:t> Hadany</a:t>
            </a:r>
          </a:p>
          <a:p>
            <a:pPr algn="l" rtl="0"/>
            <a:r>
              <a:rPr lang="en-US" dirty="0"/>
              <a:t>Uri </a:t>
            </a:r>
            <a:r>
              <a:rPr lang="en-US" dirty="0" err="1" smtClean="0"/>
              <a:t>Obolski</a:t>
            </a:r>
            <a:endParaRPr lang="en-US" dirty="0" smtClean="0"/>
          </a:p>
          <a:p>
            <a:r>
              <a:rPr lang="en-US" dirty="0" err="1" smtClean="0"/>
              <a:t>Eynat</a:t>
            </a:r>
            <a:r>
              <a:rPr lang="en-US" dirty="0" smtClean="0"/>
              <a:t> </a:t>
            </a:r>
            <a:r>
              <a:rPr lang="en-US" dirty="0" err="1" smtClean="0"/>
              <a:t>Dellus</a:t>
            </a:r>
            <a:r>
              <a:rPr lang="en-US" dirty="0" smtClean="0"/>
              <a:t>-Gur</a:t>
            </a:r>
          </a:p>
          <a:p>
            <a:r>
              <a:rPr lang="en-US" dirty="0"/>
              <a:t>Ariel </a:t>
            </a:r>
            <a:r>
              <a:rPr lang="en-US" dirty="0" err="1"/>
              <a:t>Guiejman</a:t>
            </a:r>
            <a:endParaRPr lang="en-US" dirty="0"/>
          </a:p>
          <a:p>
            <a:r>
              <a:rPr lang="en-US" dirty="0" err="1" smtClean="0"/>
              <a:t>Eyal</a:t>
            </a:r>
            <a:r>
              <a:rPr lang="en-US" dirty="0" smtClean="0"/>
              <a:t> Zinger</a:t>
            </a:r>
          </a:p>
          <a:p>
            <a:r>
              <a:rPr lang="en-US" dirty="0" err="1"/>
              <a:t>Itzhak</a:t>
            </a:r>
            <a:r>
              <a:rPr lang="en-US" dirty="0"/>
              <a:t> </a:t>
            </a:r>
            <a:r>
              <a:rPr lang="en-US" dirty="0" err="1"/>
              <a:t>Khait</a:t>
            </a:r>
            <a:endParaRPr lang="en-US" dirty="0"/>
          </a:p>
          <a:p>
            <a:r>
              <a:rPr lang="en-US" dirty="0" err="1" smtClean="0"/>
              <a:t>Ohad</a:t>
            </a:r>
            <a:r>
              <a:rPr lang="en-US" dirty="0" smtClean="0"/>
              <a:t> Lewin-Epstein</a:t>
            </a:r>
          </a:p>
          <a:p>
            <a:r>
              <a:rPr lang="en-US" dirty="0" smtClean="0"/>
              <a:t>Marine </a:t>
            </a:r>
            <a:r>
              <a:rPr lang="en-US" dirty="0" err="1" smtClean="0"/>
              <a:t>Veits</a:t>
            </a:r>
            <a:endParaRPr lang="en-US" dirty="0" smtClean="0"/>
          </a:p>
          <a:p>
            <a:r>
              <a:rPr lang="en-US" dirty="0" smtClean="0"/>
              <a:t>Michael Fishman</a:t>
            </a: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167" y="5903097"/>
            <a:ext cx="250035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5733376"/>
            <a:ext cx="113142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6156176" y="5013176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940152" y="1196752"/>
            <a:ext cx="2286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sz="2800" dirty="0"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661" y="3861168"/>
            <a:ext cx="1050699" cy="1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2" y="1196752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630336" y="2573408"/>
            <a:ext cx="14781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68344" y="3945830"/>
            <a:ext cx="147816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The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Anat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Karuskopf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Fund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44616" y="1196752"/>
            <a:ext cx="189248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Yitzhak </a:t>
            </a:r>
            <a:r>
              <a:rPr lang="en-US" sz="1600" b="1" dirty="0" err="1" smtClean="0"/>
              <a:t>Pilpel</a:t>
            </a:r>
          </a:p>
          <a:p>
            <a:r>
              <a:rPr lang="en-US" sz="1600" dirty="0" err="1" smtClean="0"/>
              <a:t>Orna</a:t>
            </a:r>
            <a:r>
              <a:rPr lang="en-US" sz="1600" dirty="0" smtClean="0"/>
              <a:t> </a:t>
            </a:r>
            <a:r>
              <a:rPr lang="en-US" sz="1600" dirty="0" err="1" smtClean="0"/>
              <a:t>Dahan</a:t>
            </a:r>
            <a:r>
              <a:rPr lang="en-US" sz="1600" dirty="0" smtClean="0"/>
              <a:t> </a:t>
            </a:r>
          </a:p>
          <a:p>
            <a:r>
              <a:rPr lang="en-US" sz="1600" dirty="0" err="1" smtClean="0"/>
              <a:t>Dorit</a:t>
            </a:r>
            <a:r>
              <a:rPr lang="en-US" sz="1600" dirty="0" smtClean="0"/>
              <a:t> </a:t>
            </a:r>
            <a:r>
              <a:rPr lang="en-US" sz="1600" dirty="0" err="1" smtClean="0"/>
              <a:t>Hizi</a:t>
            </a:r>
            <a:endParaRPr lang="en-US" sz="1600" dirty="0" smtClean="0"/>
          </a:p>
          <a:p>
            <a:r>
              <a:rPr lang="en-US" sz="1600" dirty="0" err="1" smtClean="0"/>
              <a:t>Itamar</a:t>
            </a:r>
            <a:r>
              <a:rPr lang="en-US" sz="1600" dirty="0" smtClean="0"/>
              <a:t> Françoise</a:t>
            </a:r>
          </a:p>
          <a:p>
            <a:r>
              <a:rPr lang="en-US" sz="1600" dirty="0" err="1" smtClean="0"/>
              <a:t>Idan</a:t>
            </a:r>
            <a:r>
              <a:rPr lang="en-US" sz="1600" dirty="0" smtClean="0"/>
              <a:t> </a:t>
            </a:r>
            <a:r>
              <a:rPr lang="en-US" sz="1600" dirty="0" err="1" smtClean="0"/>
              <a:t>Frumkin</a:t>
            </a:r>
            <a:endParaRPr lang="en-US" sz="1600" dirty="0" smtClean="0"/>
          </a:p>
          <a:p>
            <a:r>
              <a:rPr lang="en-US" sz="1600" dirty="0" err="1" smtClean="0"/>
              <a:t>Avihu</a:t>
            </a:r>
            <a:r>
              <a:rPr lang="en-US" sz="1600" dirty="0" smtClean="0"/>
              <a:t> </a:t>
            </a:r>
            <a:r>
              <a:rPr lang="en-US" sz="1600" dirty="0" err="1" smtClean="0"/>
              <a:t>Yona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b="1" dirty="0" smtClean="0"/>
              <a:t>Avigdor </a:t>
            </a:r>
            <a:r>
              <a:rPr lang="en-US" sz="1600" b="1" dirty="0" err="1" smtClean="0"/>
              <a:t>Eldar</a:t>
            </a:r>
            <a:endParaRPr lang="en-US" sz="1600" b="1" dirty="0" smtClean="0"/>
          </a:p>
          <a:p>
            <a:r>
              <a:rPr lang="en-US" sz="1600" dirty="0" err="1" smtClean="0"/>
              <a:t>Ishay</a:t>
            </a:r>
            <a:r>
              <a:rPr lang="en-US" sz="1600" dirty="0" smtClean="0"/>
              <a:t> Ben-Zion</a:t>
            </a:r>
          </a:p>
          <a:p>
            <a:r>
              <a:rPr lang="en-US" sz="1600" dirty="0" err="1" smtClean="0"/>
              <a:t>Eran</a:t>
            </a:r>
            <a:r>
              <a:rPr lang="en-US" sz="1600" dirty="0" smtClean="0"/>
              <a:t> Even-Tov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641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225"/>
    </mc:Choice>
    <mc:Fallback xmlns="">
      <p:transition advTm="42225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7859216" cy="43735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species</a:t>
            </a:r>
          </a:p>
          <a:p>
            <a:pPr marL="0" indent="0" algn="l" rtl="0">
              <a:buNone/>
            </a:pPr>
            <a:r>
              <a:rPr lang="en-US" sz="2400" dirty="0"/>
              <a:t>Mutation rate in 69 natural populations of </a:t>
            </a:r>
            <a:r>
              <a:rPr lang="en-US" sz="2400" i="1" dirty="0"/>
              <a:t>E. coli </a:t>
            </a:r>
            <a:r>
              <a:rPr lang="en-US" sz="2400" dirty="0"/>
              <a:t>	</a:t>
            </a:r>
            <a:r>
              <a:rPr lang="en-US" sz="1400" b="0" dirty="0" err="1" smtClean="0"/>
              <a:t>Matic</a:t>
            </a:r>
            <a:r>
              <a:rPr lang="en-US" sz="1400" b="0" dirty="0" smtClean="0"/>
              <a:t> et al. 1997</a:t>
            </a:r>
            <a:endParaRPr lang="he-IL" sz="14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with mutator alleles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2" descr="http://www.nature.com/nature/journal/v387/n6634/images/387700ab.tif.2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2"/>
          <a:stretch/>
        </p:blipFill>
        <p:spPr bwMode="auto">
          <a:xfrm>
            <a:off x="107504" y="1844824"/>
            <a:ext cx="8179308" cy="4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72608" y="2260299"/>
            <a:ext cx="50405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788024" y="2185119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x</a:t>
            </a:r>
            <a:r>
              <a:rPr lang="en-US" sz="1400" dirty="0" smtClean="0"/>
              <a:t>10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3995936" y="219557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x100</a:t>
            </a:r>
            <a:endParaRPr lang="he-I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195736" y="2420888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x1,000</a:t>
            </a:r>
            <a:endParaRPr lang="he-IL" sz="1400" dirty="0"/>
          </a:p>
        </p:txBody>
      </p:sp>
      <p:sp>
        <p:nvSpPr>
          <p:cNvPr id="13" name="Rectangle 12"/>
          <p:cNvSpPr/>
          <p:nvPr/>
        </p:nvSpPr>
        <p:spPr>
          <a:xfrm>
            <a:off x="6948264" y="6470361"/>
            <a:ext cx="20882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/>
              <a:t>Taddei</a:t>
            </a:r>
            <a:r>
              <a:rPr lang="en-US" sz="1400" dirty="0" smtClean="0"/>
              <a:t>, et al. Nature </a:t>
            </a:r>
            <a:r>
              <a:rPr lang="en-US" sz="1400" dirty="0"/>
              <a:t>1997 </a:t>
            </a:r>
          </a:p>
        </p:txBody>
      </p:sp>
    </p:spTree>
    <p:extLst>
      <p:ext uri="{BB962C8B-B14F-4D97-AF65-F5344CB8AC3E}">
        <p14:creationId xmlns:p14="http://schemas.microsoft.com/office/powerpoint/2010/main" val="403266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		</a:t>
            </a:r>
            <a:r>
              <a:rPr lang="en-US" b="0" dirty="0" smtClean="0"/>
              <a:t> 	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</a:t>
            </a:r>
            <a:r>
              <a:rPr lang="en-US" dirty="0" smtClean="0"/>
              <a:t>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716016" y="4047455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High-fidelity polymerase</a:t>
            </a:r>
            <a:endParaRPr lang="he-IL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7884368" y="4623519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Error-prone polymerases</a:t>
            </a:r>
            <a:endParaRPr lang="he-IL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652120" y="4221088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84368" y="4509120"/>
            <a:ext cx="396044" cy="1143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2788</TotalTime>
  <Words>1332</Words>
  <Application>Microsoft Office PowerPoint</Application>
  <PresentationFormat>On-screen Show (4:3)</PresentationFormat>
  <Paragraphs>350</Paragraphs>
  <Slides>50</Slides>
  <Notes>0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­­­­­The Evolution of  Stress-Induced Mutagenesis:  Causes and Consequences   Yoav Ram PhD Seminar Tel-Aviv University 6 April 2016</vt:lpstr>
      <vt:lpstr>Variability in mutation rates</vt:lpstr>
      <vt:lpstr>Evolution in a constant environment</vt:lpstr>
      <vt:lpstr>Mutation-selection balance</vt:lpstr>
      <vt:lpstr>Evolution in a changing environment</vt:lpstr>
      <vt:lpstr>Variability in mutation rates</vt:lpstr>
      <vt:lpstr>Adaptation with mutator alleles</vt:lpstr>
      <vt:lpstr>Variability in mutation rates</vt:lpstr>
      <vt:lpstr>Stress-induced mutagenesis</vt:lpstr>
      <vt:lpstr>Evidence</vt:lpstr>
      <vt:lpstr>Evolution of  stress-induced mutagenesis</vt:lpstr>
      <vt:lpstr>Constant environment</vt:lpstr>
      <vt:lpstr>Constant environment</vt:lpstr>
      <vt:lpstr>Rapidly changing environments</vt:lpstr>
      <vt:lpstr>Changing environments</vt:lpstr>
      <vt:lpstr>Populations with SIM are fitter</vt:lpstr>
      <vt:lpstr>SIM wins competitions</vt:lpstr>
      <vt:lpstr>SIM wins competitions</vt:lpstr>
      <vt:lpstr>Conclusions</vt:lpstr>
      <vt:lpstr>In the presence of rare recombination</vt:lpstr>
      <vt:lpstr>In the presence of rare recombination</vt:lpstr>
      <vt:lpstr> Stress-induced mutagenesis  under uncertainty</vt:lpstr>
      <vt:lpstr>Consequences of  Stress-Induced Mutagenesis</vt:lpstr>
      <vt:lpstr>Adaptive peak shifts</vt:lpstr>
      <vt:lpstr>Simple landscape </vt:lpstr>
      <vt:lpstr>Rugged landscape</vt:lpstr>
      <vt:lpstr>Adaptive peak shift</vt:lpstr>
      <vt:lpstr>SIM &amp; rugged landscapes</vt:lpstr>
      <vt:lpstr>Model</vt:lpstr>
      <vt:lpstr>Adaptation rate</vt:lpstr>
      <vt:lpstr>SIM Breaks the adaptability-adaptedness trade-off</vt:lpstr>
      <vt:lpstr>Conclusions</vt:lpstr>
      <vt:lpstr>The probability for beneficial mutations in Fisher's geometric model</vt:lpstr>
      <vt:lpstr>Introduction</vt:lpstr>
      <vt:lpstr>Fisher’s geometric model in 2D</vt:lpstr>
      <vt:lpstr>Fisher’s geometric model in 2D</vt:lpstr>
      <vt:lpstr>Fisher’s geometric model in 2D</vt:lpstr>
      <vt:lpstr>Fisher’s geometric model in 2D</vt:lpstr>
      <vt:lpstr>Fisher’s geometric model in 3D</vt:lpstr>
      <vt:lpstr>Probability for beneficial mutations</vt:lpstr>
      <vt:lpstr>New probabilistic approach</vt:lpstr>
      <vt:lpstr>New intuition</vt:lpstr>
      <vt:lpstr>Predicting microbial growth in a mixed culture</vt:lpstr>
      <vt:lpstr>Competition experiments</vt:lpstr>
      <vt:lpstr>Growth curve data</vt:lpstr>
      <vt:lpstr>Mixed culture prediction</vt:lpstr>
      <vt:lpstr>Summary</vt:lpstr>
      <vt:lpstr>Future directions</vt:lpstr>
      <vt:lpstr>Summary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99</cp:revision>
  <dcterms:created xsi:type="dcterms:W3CDTF">2013-10-16T06:44:56Z</dcterms:created>
  <dcterms:modified xsi:type="dcterms:W3CDTF">2016-04-06T10:40:13Z</dcterms:modified>
</cp:coreProperties>
</file>

<file path=docProps/thumbnail.jpeg>
</file>